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70" r:id="rId15"/>
    <p:sldId id="269" r:id="rId16"/>
    <p:sldId id="271" r:id="rId17"/>
    <p:sldId id="272" r:id="rId18"/>
    <p:sldId id="273" r:id="rId19"/>
    <p:sldId id="277" r:id="rId20"/>
    <p:sldId id="276" r:id="rId21"/>
    <p:sldId id="274" r:id="rId22"/>
    <p:sldId id="275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7B4D9-BA4A-4FF0-A1EE-42D4A236D280}" type="datetimeFigureOut">
              <a:rPr lang="en-US" smtClean="0"/>
              <a:pPr/>
              <a:t>6/9/2024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B8EE-E969-4F9B-8F3C-9BC284DE93D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7B4D9-BA4A-4FF0-A1EE-42D4A236D280}" type="datetimeFigureOut">
              <a:rPr lang="en-US" smtClean="0"/>
              <a:pPr/>
              <a:t>6/9/2024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B8EE-E969-4F9B-8F3C-9BC284DE93D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7B4D9-BA4A-4FF0-A1EE-42D4A236D280}" type="datetimeFigureOut">
              <a:rPr lang="en-US" smtClean="0"/>
              <a:pPr/>
              <a:t>6/9/2024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B8EE-E969-4F9B-8F3C-9BC284DE93D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7B4D9-BA4A-4FF0-A1EE-42D4A236D280}" type="datetimeFigureOut">
              <a:rPr lang="en-US" smtClean="0"/>
              <a:pPr/>
              <a:t>6/9/2024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B8EE-E969-4F9B-8F3C-9BC284DE93D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7B4D9-BA4A-4FF0-A1EE-42D4A236D280}" type="datetimeFigureOut">
              <a:rPr lang="en-US" smtClean="0"/>
              <a:pPr/>
              <a:t>6/9/2024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B8EE-E969-4F9B-8F3C-9BC284DE93D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7B4D9-BA4A-4FF0-A1EE-42D4A236D280}" type="datetimeFigureOut">
              <a:rPr lang="en-US" smtClean="0"/>
              <a:pPr/>
              <a:t>6/9/2024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B8EE-E969-4F9B-8F3C-9BC284DE93D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7B4D9-BA4A-4FF0-A1EE-42D4A236D280}" type="datetimeFigureOut">
              <a:rPr lang="en-US" smtClean="0"/>
              <a:pPr/>
              <a:t>6/9/2024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B8EE-E969-4F9B-8F3C-9BC284DE93D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7B4D9-BA4A-4FF0-A1EE-42D4A236D280}" type="datetimeFigureOut">
              <a:rPr lang="en-US" smtClean="0"/>
              <a:pPr/>
              <a:t>6/9/2024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B8EE-E969-4F9B-8F3C-9BC284DE93D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7B4D9-BA4A-4FF0-A1EE-42D4A236D280}" type="datetimeFigureOut">
              <a:rPr lang="en-US" smtClean="0"/>
              <a:pPr/>
              <a:t>6/9/2024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B8EE-E969-4F9B-8F3C-9BC284DE93D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7B4D9-BA4A-4FF0-A1EE-42D4A236D280}" type="datetimeFigureOut">
              <a:rPr lang="en-US" smtClean="0"/>
              <a:pPr/>
              <a:t>6/9/2024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B8EE-E969-4F9B-8F3C-9BC284DE93D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7B4D9-BA4A-4FF0-A1EE-42D4A236D280}" type="datetimeFigureOut">
              <a:rPr lang="en-US" smtClean="0"/>
              <a:pPr/>
              <a:t>6/9/2024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B8EE-E969-4F9B-8F3C-9BC284DE93D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7B4D9-BA4A-4FF0-A1EE-42D4A236D280}" type="datetimeFigureOut">
              <a:rPr lang="en-US" smtClean="0"/>
              <a:pPr/>
              <a:t>6/9/2024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BB8EE-E969-4F9B-8F3C-9BC284DE93D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16175"/>
            <a:ext cx="7772400" cy="1470025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Fruit  of the Spirit</a:t>
            </a:r>
            <a:endParaRPr lang="en-US" sz="96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the Bible Says</a:t>
            </a:r>
            <a:endParaRPr lang="en-US" sz="6000" b="1" u="sng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en-US" sz="4000" b="1" i="1" dirty="0" smtClean="0"/>
              <a:t>“Do not lie to one another, since you laid aside the old self with its evil practices, and have put on the new self who is </a:t>
            </a:r>
            <a:r>
              <a:rPr lang="en-US" sz="4000" b="1" i="1" u="sng" dirty="0" smtClean="0"/>
              <a:t>being renewed</a:t>
            </a:r>
            <a:r>
              <a:rPr lang="en-US" sz="4000" b="1" i="1" dirty="0" smtClean="0"/>
              <a:t> to a true knowledge according to the image of the One who created him.”</a:t>
            </a:r>
            <a:r>
              <a:rPr lang="en-US" sz="4000" dirty="0" smtClean="0"/>
              <a:t> </a:t>
            </a:r>
          </a:p>
          <a:p>
            <a:pPr algn="ctr">
              <a:buNone/>
            </a:pPr>
            <a:r>
              <a:rPr lang="en-US" dirty="0" smtClean="0"/>
              <a:t>(Colossians 3:9-10)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the Bible Says</a:t>
            </a:r>
            <a:endParaRPr lang="en-US" sz="6000" b="1" u="sng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74837"/>
            <a:ext cx="8610600" cy="49831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b="1" i="1" dirty="0" smtClean="0"/>
              <a:t>“And do not be conformed to this world, but </a:t>
            </a:r>
            <a:r>
              <a:rPr lang="en-US" sz="4000" b="1" i="1" u="sng" dirty="0" smtClean="0"/>
              <a:t>be transformed by the renewing of your mind</a:t>
            </a:r>
            <a:r>
              <a:rPr lang="en-US" sz="4000" b="1" i="1" dirty="0" smtClean="0"/>
              <a:t>, that you may prove what the will of God is, that which is good and acceptable and perfect.”</a:t>
            </a:r>
            <a:r>
              <a:rPr lang="en-US" b="1" i="1" dirty="0" smtClean="0"/>
              <a:t>  </a:t>
            </a:r>
          </a:p>
          <a:p>
            <a:pPr algn="ctr">
              <a:buNone/>
            </a:pPr>
            <a:r>
              <a:rPr lang="en-US" dirty="0" smtClean="0"/>
              <a:t>(Romans 12:2)</a:t>
            </a:r>
          </a:p>
          <a:p>
            <a:pPr algn="ctr">
              <a:buNone/>
            </a:pPr>
            <a:endParaRPr lang="en-US" sz="1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the Bible Says</a:t>
            </a:r>
            <a:endParaRPr lang="en-US" sz="6000" b="1" u="sng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9831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1000" dirty="0"/>
          </a:p>
          <a:p>
            <a:pPr algn="ctr">
              <a:buNone/>
            </a:pPr>
            <a:r>
              <a:rPr lang="en-US" sz="4000" b="1" i="1" dirty="0" smtClean="0"/>
              <a:t>“Therefore, we do not lose heart, but though our outer man is decaying, yet our inner man is </a:t>
            </a:r>
            <a:r>
              <a:rPr lang="en-US" sz="4000" b="1" i="1" u="sng" dirty="0" smtClean="0"/>
              <a:t>being renewed</a:t>
            </a:r>
            <a:r>
              <a:rPr lang="en-US" sz="4000" b="1" i="1" dirty="0" smtClean="0"/>
              <a:t> day by day.”  </a:t>
            </a:r>
          </a:p>
          <a:p>
            <a:pPr algn="ctr">
              <a:buNone/>
            </a:pPr>
            <a:r>
              <a:rPr lang="en-US" dirty="0" smtClean="0"/>
              <a:t>(II Corinthians 4:16)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the Bible Says</a:t>
            </a:r>
            <a:endParaRPr lang="en-US" sz="6000" b="1" u="sng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74837"/>
            <a:ext cx="8686800" cy="49831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b="1" i="1" dirty="0" smtClean="0"/>
              <a:t>“So then, my beloved, just as you have always obeyed… work out your salvation with fear and trembling; for </a:t>
            </a:r>
            <a:r>
              <a:rPr lang="en-US" sz="4000" b="1" i="1" u="sng" dirty="0" smtClean="0"/>
              <a:t>it is God who is at work in you</a:t>
            </a:r>
            <a:r>
              <a:rPr lang="en-US" sz="4000" b="1" i="1" dirty="0" smtClean="0"/>
              <a:t>, both to will and to work His pleasure.”</a:t>
            </a:r>
          </a:p>
          <a:p>
            <a:pPr algn="ctr">
              <a:buNone/>
            </a:pPr>
            <a:r>
              <a:rPr lang="en-US" sz="3600" dirty="0" smtClean="0"/>
              <a:t>(Philippians 2:12-13)</a:t>
            </a:r>
            <a:endParaRPr lang="en-US" sz="3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God Working Out?</a:t>
            </a:r>
            <a:endParaRPr lang="en-US" sz="54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457200" y="1763713"/>
            <a:ext cx="4040188" cy="1208087"/>
          </a:xfrm>
        </p:spPr>
        <p:txBody>
          <a:bodyPr>
            <a:normAutofit fontScale="92500" lnSpcReduction="20000"/>
          </a:bodyPr>
          <a:lstStyle/>
          <a:p>
            <a:r>
              <a:rPr lang="en-US" sz="3200" i="1" dirty="0" smtClean="0"/>
              <a:t>Therefore, consider the members of your earthly body as dead to: 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2667000"/>
            <a:ext cx="4040188" cy="3951288"/>
          </a:xfrm>
        </p:spPr>
        <p:txBody>
          <a:bodyPr/>
          <a:lstStyle/>
          <a:p>
            <a:r>
              <a:rPr lang="en-US" sz="4000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</a:rPr>
              <a:t>Immorality</a:t>
            </a:r>
          </a:p>
          <a:p>
            <a:r>
              <a:rPr lang="en-US" sz="4000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</a:rPr>
              <a:t>Impurity</a:t>
            </a:r>
          </a:p>
          <a:p>
            <a:r>
              <a:rPr lang="en-US" sz="4000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</a:rPr>
              <a:t>Passion</a:t>
            </a:r>
          </a:p>
          <a:p>
            <a:r>
              <a:rPr lang="en-US" sz="4000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</a:rPr>
              <a:t>Evil desire</a:t>
            </a:r>
          </a:p>
          <a:p>
            <a:r>
              <a:rPr lang="en-US" sz="4000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</a:rPr>
              <a:t>Greed</a:t>
            </a:r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3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Put them all aside…</a:t>
            </a:r>
            <a:endParaRPr lang="en-US" sz="3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645025" y="2678112"/>
            <a:ext cx="4041775" cy="3951288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</a:rPr>
              <a:t>Anger</a:t>
            </a:r>
          </a:p>
          <a:p>
            <a:r>
              <a:rPr lang="en-US" sz="4000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</a:rPr>
              <a:t>Wrath</a:t>
            </a:r>
          </a:p>
          <a:p>
            <a:r>
              <a:rPr lang="en-US" sz="4000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</a:rPr>
              <a:t>Malice</a:t>
            </a:r>
          </a:p>
          <a:p>
            <a:r>
              <a:rPr lang="en-US" sz="4000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</a:rPr>
              <a:t>Slander</a:t>
            </a:r>
          </a:p>
          <a:p>
            <a:r>
              <a:rPr lang="en-US" sz="4000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</a:rPr>
              <a:t>Abusive Speech</a:t>
            </a:r>
            <a:endParaRPr lang="en-US" sz="4000" b="1" dirty="0">
              <a:ln>
                <a:solidFill>
                  <a:schemeClr val="bg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6400800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Colossians 3</a:t>
            </a:r>
            <a:endParaRPr lang="en-US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God Working Out?</a:t>
            </a:r>
            <a:endParaRPr lang="en-US" sz="54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38600" cy="47244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Immorality </a:t>
            </a:r>
          </a:p>
          <a:p>
            <a:r>
              <a:rPr lang="en-US" sz="4000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Impurity</a:t>
            </a:r>
          </a:p>
          <a:p>
            <a:r>
              <a:rPr lang="en-US" sz="4000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Sensuality</a:t>
            </a:r>
          </a:p>
          <a:p>
            <a:r>
              <a:rPr lang="en-US" sz="4000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Idolatry</a:t>
            </a:r>
          </a:p>
          <a:p>
            <a:r>
              <a:rPr lang="en-US" sz="4000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Sorcery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4602163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Enmities</a:t>
            </a:r>
          </a:p>
          <a:p>
            <a:r>
              <a:rPr lang="en-US" sz="4000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Strife</a:t>
            </a:r>
          </a:p>
          <a:p>
            <a:r>
              <a:rPr lang="en-US" sz="4000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Jealousy</a:t>
            </a:r>
          </a:p>
          <a:p>
            <a:r>
              <a:rPr lang="en-US" sz="4000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Outbursts of Anger</a:t>
            </a:r>
          </a:p>
          <a:p>
            <a:r>
              <a:rPr lang="en-US" sz="4000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Disputes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8600" y="6400800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Galatians 5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381000" y="914400"/>
            <a:ext cx="84582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i="1" dirty="0" smtClean="0"/>
              <a:t>“For the flesh sets its desire against the Spirit, and the Spirit against the flesh; for they are in opposition to one another, so that you may not do the things that you please.”</a:t>
            </a:r>
            <a:endParaRPr lang="en-US" sz="2600" b="1" i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God Working Out?</a:t>
            </a:r>
            <a:endParaRPr lang="en-US" sz="54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419600" cy="54864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Dissensions</a:t>
            </a:r>
          </a:p>
          <a:p>
            <a:r>
              <a:rPr lang="en-US" sz="4000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Factions</a:t>
            </a:r>
          </a:p>
          <a:p>
            <a:r>
              <a:rPr lang="en-US" sz="4000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Envying</a:t>
            </a:r>
          </a:p>
          <a:p>
            <a:r>
              <a:rPr lang="en-US" sz="4000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Drunkenness</a:t>
            </a:r>
          </a:p>
          <a:p>
            <a:r>
              <a:rPr lang="en-US" sz="4000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Carousing</a:t>
            </a:r>
          </a:p>
          <a:p>
            <a:r>
              <a:rPr lang="en-US" sz="4000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Futility of Mind</a:t>
            </a:r>
          </a:p>
          <a:p>
            <a:r>
              <a:rPr lang="en-US" sz="4000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Hardened Heart</a:t>
            </a:r>
          </a:p>
          <a:p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57912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</a:rPr>
              <a:t>Filthiness</a:t>
            </a:r>
          </a:p>
          <a:p>
            <a:r>
              <a:rPr lang="en-US" sz="4000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</a:rPr>
              <a:t>Silly Talk</a:t>
            </a:r>
          </a:p>
          <a:p>
            <a:r>
              <a:rPr lang="en-US" sz="4000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</a:rPr>
              <a:t>Coarse Jesting</a:t>
            </a:r>
          </a:p>
          <a:p>
            <a:r>
              <a:rPr lang="en-US" sz="4000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</a:rPr>
              <a:t>Covetousness</a:t>
            </a:r>
          </a:p>
          <a:p>
            <a:r>
              <a:rPr lang="en-US" sz="4000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</a:rPr>
              <a:t>Unfruitful Deeds of Darkness</a:t>
            </a:r>
          </a:p>
          <a:p>
            <a:r>
              <a:rPr lang="en-US" sz="4000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</a:rPr>
              <a:t>Ignorance</a:t>
            </a:r>
          </a:p>
          <a:p>
            <a:endParaRPr lang="en-US" sz="4000" b="1" dirty="0" smtClean="0">
              <a:ln>
                <a:solidFill>
                  <a:schemeClr val="bg1"/>
                </a:solidFill>
              </a:ln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" y="6400800"/>
            <a:ext cx="586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Galatians 5 &amp; Ephesians 4 &amp; 5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381000" y="838200"/>
            <a:ext cx="8458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i="1" dirty="0" smtClean="0"/>
              <a:t>“Walk no longer as the Gentiles walk...”</a:t>
            </a:r>
            <a:endParaRPr lang="en-US" sz="2600" b="1" i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God Working Out?</a:t>
            </a:r>
            <a:endParaRPr lang="en-US" sz="54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“…that in reference 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your former manner of life, </a:t>
            </a:r>
            <a:r>
              <a:rPr lang="en-US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lay aside the old self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which is being corrupted in accordance with the lusts of deceit, and that you </a:t>
            </a:r>
            <a:r>
              <a:rPr lang="en-US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renewed in the spirit of your mind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</a:t>
            </a:r>
            <a:r>
              <a:rPr lang="en-US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put on the new self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which in the likeness of God has been </a:t>
            </a:r>
            <a:r>
              <a:rPr lang="en-US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created in righteousness and holiness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the truth.”  </a:t>
            </a:r>
          </a:p>
          <a:p>
            <a:pPr algn="ctr">
              <a:buNone/>
            </a:pPr>
            <a:endParaRPr lang="en-US" sz="1000" dirty="0" smtClean="0"/>
          </a:p>
          <a:p>
            <a:pPr algn="ctr">
              <a:buNone/>
            </a:pPr>
            <a:r>
              <a:rPr lang="en-US" dirty="0" smtClean="0"/>
              <a:t>(Ephesians 4:22-24)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Old Self to New Self</a:t>
            </a:r>
            <a:endParaRPr lang="en-US" sz="6600" b="1" u="sng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Oval 3"/>
          <p:cNvSpPr/>
          <p:nvPr/>
        </p:nvSpPr>
        <p:spPr>
          <a:xfrm>
            <a:off x="838200" y="2819400"/>
            <a:ext cx="1447800" cy="1295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2209800" y="2971800"/>
            <a:ext cx="5867400" cy="9906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62000" y="2133600"/>
            <a:ext cx="167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EVENT</a:t>
            </a:r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724400" y="2146149"/>
            <a:ext cx="2971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PROCESS</a:t>
            </a:r>
            <a:endParaRPr lang="en-US" sz="4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81000" y="4267200"/>
            <a:ext cx="2819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Saved by Faith</a:t>
            </a:r>
          </a:p>
          <a:p>
            <a:pPr algn="ctr"/>
            <a:r>
              <a:rPr lang="en-US" sz="3200" b="1" dirty="0" smtClean="0"/>
              <a:t>Justification</a:t>
            </a:r>
          </a:p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Declared Holy by God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38600" y="4267200"/>
            <a:ext cx="396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Transformed by Faith </a:t>
            </a:r>
          </a:p>
          <a:p>
            <a:pPr algn="ctr"/>
            <a:r>
              <a:rPr lang="en-US" sz="3200" b="1" dirty="0" smtClean="0"/>
              <a:t>Sanctification</a:t>
            </a:r>
          </a:p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Made Holy by God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Old Self to New Self</a:t>
            </a:r>
            <a:endParaRPr lang="en-US" sz="66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343400" cy="5257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000" b="1" dirty="0" smtClean="0">
                <a:solidFill>
                  <a:schemeClr val="bg1"/>
                </a:solidFill>
              </a:rPr>
              <a:t>Salvation is NOT the end all and be all of our faith</a:t>
            </a:r>
          </a:p>
          <a:p>
            <a:pPr>
              <a:buNone/>
            </a:pPr>
            <a:endParaRPr lang="en-US" sz="10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3000" b="1" dirty="0" smtClean="0">
                <a:solidFill>
                  <a:schemeClr val="bg1"/>
                </a:solidFill>
              </a:rPr>
              <a:t>Salvation is merely its entry point or door</a:t>
            </a:r>
          </a:p>
          <a:p>
            <a:pPr>
              <a:buNone/>
            </a:pPr>
            <a:endParaRPr lang="en-US" sz="10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3000" b="1" dirty="0" smtClean="0">
                <a:solidFill>
                  <a:schemeClr val="bg1"/>
                </a:solidFill>
              </a:rPr>
              <a:t>Becoming like Jesus is the primary goal of our faith</a:t>
            </a:r>
          </a:p>
          <a:p>
            <a:pPr>
              <a:buNone/>
            </a:pPr>
            <a:endParaRPr lang="en-US" sz="10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3000" b="1" dirty="0" smtClean="0">
                <a:solidFill>
                  <a:schemeClr val="bg1"/>
                </a:solidFill>
              </a:rPr>
              <a:t>Sanctification is the house we enter via faith and live in to learn of and become like Jesus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1026" name="Picture 2" descr="C:\Users\Travis\Desktop\Worship Folder\Images\56150777-house-with-a-big-door-vector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676400"/>
            <a:ext cx="4053681" cy="4800600"/>
          </a:xfrm>
          <a:prstGeom prst="rect">
            <a:avLst/>
          </a:prstGeom>
          <a:noFill/>
        </p:spPr>
      </p:pic>
      <p:cxnSp>
        <p:nvCxnSpPr>
          <p:cNvPr id="8" name="Straight Connector 7"/>
          <p:cNvCxnSpPr/>
          <p:nvPr/>
        </p:nvCxnSpPr>
        <p:spPr>
          <a:xfrm>
            <a:off x="7848600" y="3581400"/>
            <a:ext cx="0" cy="19050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791200" y="3657600"/>
            <a:ext cx="0" cy="9144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Quick Review</a:t>
            </a:r>
            <a:endParaRPr lang="en-US" sz="6600" b="1" u="sng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257800"/>
          </a:xfrm>
        </p:spPr>
        <p:txBody>
          <a:bodyPr/>
          <a:lstStyle/>
          <a:p>
            <a:pPr>
              <a:buNone/>
            </a:pPr>
            <a:endParaRPr lang="en-US" sz="1000" b="1" dirty="0" smtClean="0"/>
          </a:p>
          <a:p>
            <a:r>
              <a:rPr lang="en-US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Spirit is God just like the Father and the Son are God</a:t>
            </a:r>
          </a:p>
          <a:p>
            <a:pPr>
              <a:buNone/>
            </a:pPr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Spirit is Jesus’ Advocate</a:t>
            </a:r>
          </a:p>
          <a:p>
            <a:pPr>
              <a:buNone/>
            </a:pPr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are to walk with and be taught by the Spirit as if He were Jesus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66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Old Self to New Self</a:t>
            </a:r>
            <a:endParaRPr lang="en-US" sz="66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304800" y="1143000"/>
            <a:ext cx="4038600" cy="57150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Like the restoration of an old car we are renewed over time by the Spirit</a:t>
            </a:r>
          </a:p>
          <a:p>
            <a:pPr>
              <a:buNone/>
            </a:pPr>
            <a:endParaRPr lang="en-US" sz="1000" b="1" dirty="0" smtClean="0"/>
          </a:p>
          <a:p>
            <a:pPr>
              <a:buNone/>
            </a:pPr>
            <a:r>
              <a:rPr lang="en-US" b="1" dirty="0" smtClean="0"/>
              <a:t>Unlike such a car we must submit to the Spirit’s rehabilitation and alteration of our minds and lives</a:t>
            </a:r>
          </a:p>
          <a:p>
            <a:pPr>
              <a:buNone/>
            </a:pPr>
            <a:endParaRPr lang="en-US" sz="1000" b="1" dirty="0" smtClean="0"/>
          </a:p>
          <a:p>
            <a:pPr>
              <a:buNone/>
            </a:pPr>
            <a:r>
              <a:rPr lang="en-US" b="1" dirty="0" smtClean="0"/>
              <a:t>We must submit to the Spirit’s authority over us for change to occur</a:t>
            </a:r>
            <a:endParaRPr lang="en-US" b="1" dirty="0"/>
          </a:p>
        </p:txBody>
      </p:sp>
      <p:pic>
        <p:nvPicPr>
          <p:cNvPr id="1026" name="Picture 2" descr="C:\Users\Travis\Desktop\Worship Folder\Images\c4a4b0e14be533e2b6e0a9d16742e17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1295400"/>
            <a:ext cx="4508963" cy="52577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Old Self to New Self</a:t>
            </a:r>
            <a:endParaRPr lang="en-US" sz="6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u="sng" dirty="0" smtClean="0">
                <a:solidFill>
                  <a:schemeClr val="bg1"/>
                </a:solidFill>
              </a:rPr>
              <a:t>FORESAKE</a:t>
            </a:r>
            <a:endParaRPr lang="en-US" sz="3600" u="sng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152400" y="2174874"/>
            <a:ext cx="4344988" cy="4683125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Your Old Self/Life</a:t>
            </a:r>
          </a:p>
          <a:p>
            <a:r>
              <a:rPr lang="en-US" sz="3200" b="1" dirty="0" smtClean="0"/>
              <a:t>False Religion</a:t>
            </a:r>
          </a:p>
          <a:p>
            <a:r>
              <a:rPr lang="en-US" sz="3200" b="1" dirty="0" smtClean="0"/>
              <a:t>False Socio-Political Beliefs</a:t>
            </a:r>
          </a:p>
          <a:p>
            <a:r>
              <a:rPr lang="en-US" sz="3200" b="1" dirty="0" smtClean="0"/>
              <a:t>Ungodly Personal Practices</a:t>
            </a:r>
          </a:p>
          <a:p>
            <a:r>
              <a:rPr lang="en-US" sz="3200" b="1" dirty="0" smtClean="0"/>
              <a:t>Ungodly Interpersonal Practices</a:t>
            </a:r>
            <a:endParaRPr lang="en-US" sz="3200" b="1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u="sng" dirty="0" smtClean="0">
                <a:solidFill>
                  <a:schemeClr val="bg1"/>
                </a:solidFill>
              </a:rPr>
              <a:t>EMBRACE</a:t>
            </a:r>
            <a:endParaRPr lang="en-US" sz="3600" u="sng" dirty="0">
              <a:solidFill>
                <a:schemeClr val="bg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683125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Your New Self/Life in Christ</a:t>
            </a:r>
          </a:p>
          <a:p>
            <a:r>
              <a:rPr lang="en-US" sz="3200" b="1" dirty="0" smtClean="0"/>
              <a:t>True Faith in Christ</a:t>
            </a:r>
          </a:p>
          <a:p>
            <a:r>
              <a:rPr lang="en-US" sz="3200" b="1" dirty="0" smtClean="0"/>
              <a:t>The Spirit’s Leading</a:t>
            </a:r>
          </a:p>
          <a:p>
            <a:r>
              <a:rPr lang="en-US" sz="3200" b="1" dirty="0" smtClean="0"/>
              <a:t>Personal Holiness</a:t>
            </a:r>
          </a:p>
          <a:p>
            <a:r>
              <a:rPr lang="en-US" sz="3200" b="1" dirty="0" smtClean="0"/>
              <a:t>Humility &amp; Social Holiness</a:t>
            </a:r>
            <a:endParaRPr lang="en-US" sz="3200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Old Self to New Self</a:t>
            </a:r>
            <a:endParaRPr lang="en-US" sz="66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15" name="Content Placeholder 7" descr="May 2013 - John 15:5 NIV Desktop Calendar- Free May Wallpaper"/>
          <p:cNvPicPr>
            <a:picLocks noGrp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4856020" y="1572490"/>
            <a:ext cx="4059380" cy="51054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5"/>
          <p:cNvSpPr txBox="1"/>
          <p:nvPr/>
        </p:nvSpPr>
        <p:spPr>
          <a:xfrm>
            <a:off x="152400" y="1447800"/>
            <a:ext cx="44958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If we cooperate with the Spirit He will indeed work to renovate our minds making us more and more like Jesus</a:t>
            </a:r>
          </a:p>
          <a:p>
            <a:pPr algn="ctr"/>
            <a:endParaRPr lang="en-US" sz="10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If we submit to the Holy Spirit He will indeed produce much new behavioral “fruit” in and through our lives</a:t>
            </a:r>
          </a:p>
          <a:p>
            <a:pPr algn="ctr"/>
            <a:endParaRPr lang="en-US" sz="1000" b="1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Old Self to New Self</a:t>
            </a:r>
            <a:endParaRPr lang="en-US" sz="6600" dirty="0"/>
          </a:p>
        </p:txBody>
      </p:sp>
      <p:pic>
        <p:nvPicPr>
          <p:cNvPr id="8" name="Content Placeholder 7" descr="Fruit of the Spirit – Galatians 5:22-23 (Weeks 45 &amp; 46) - Life32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 descr="Symbols Of The Holy Spirit - ClipArt Best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304800" y="228600"/>
            <a:ext cx="85344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32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Father, I am your humble servant – Yours alone.</a:t>
            </a:r>
          </a:p>
          <a:p>
            <a:pPr algn="ctr">
              <a:buNone/>
            </a:pPr>
            <a:r>
              <a:rPr lang="en-US" sz="32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Fill me to overflowing with your grace.</a:t>
            </a:r>
          </a:p>
          <a:p>
            <a:pPr algn="ctr">
              <a:buNone/>
            </a:pPr>
            <a:r>
              <a:rPr lang="en-US" sz="3200" b="1" dirty="0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 Your Spirit</a:t>
            </a:r>
            <a:r>
              <a:rPr lang="en-US" sz="32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gift me however You choose.</a:t>
            </a:r>
          </a:p>
          <a:p>
            <a:pPr algn="ctr">
              <a:buNone/>
            </a:pPr>
            <a:r>
              <a:rPr lang="en-US" sz="32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 me to build up Your Church.</a:t>
            </a:r>
          </a:p>
          <a:p>
            <a:pPr algn="ctr">
              <a:buNone/>
            </a:pPr>
            <a:r>
              <a:rPr lang="en-US" sz="32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 me to make Jesus real all around me.</a:t>
            </a:r>
          </a:p>
          <a:p>
            <a:pPr algn="ctr">
              <a:buNone/>
            </a:pPr>
            <a:r>
              <a:rPr lang="en-US" sz="32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Empower me to commit patiently to </a:t>
            </a:r>
            <a:r>
              <a:rPr lang="en-US" sz="3200" b="1" dirty="0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</a:t>
            </a:r>
            <a:r>
              <a:rPr lang="en-US" sz="32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labor.</a:t>
            </a:r>
          </a:p>
          <a:p>
            <a:pPr algn="ctr">
              <a:buNone/>
            </a:pPr>
            <a:r>
              <a:rPr lang="en-US" sz="32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Draw me and Your whole church into wholeness and holiness in all things.</a:t>
            </a:r>
          </a:p>
          <a:p>
            <a:pPr algn="ctr">
              <a:buNone/>
            </a:pPr>
            <a:r>
              <a:rPr lang="en-US" sz="32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Help me to always abide in Jesus.  Let me bear abundant spiritual fruit so that all who see me will know that You alone are God.</a:t>
            </a:r>
          </a:p>
          <a:p>
            <a:pPr algn="ctr">
              <a:buNone/>
            </a:pPr>
            <a:r>
              <a:rPr lang="en-US" sz="32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ask this in the blessed name of Jesus my Lord, AMEN.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Quick Review</a:t>
            </a:r>
            <a:endParaRPr lang="en-US" sz="6600" b="1" u="sng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915400" cy="5257800"/>
          </a:xfrm>
        </p:spPr>
        <p:txBody>
          <a:bodyPr/>
          <a:lstStyle/>
          <a:p>
            <a:pPr>
              <a:buNone/>
            </a:pPr>
            <a:endParaRPr lang="en-US" sz="1000" b="1" dirty="0" smtClean="0"/>
          </a:p>
          <a:p>
            <a:pPr algn="ctr">
              <a:buNone/>
            </a:pPr>
            <a:r>
              <a:rPr lang="en-US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Holy Spirit is our Locomotive</a:t>
            </a:r>
          </a:p>
          <a:p>
            <a:pPr algn="ctr">
              <a:buNone/>
            </a:pPr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40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</a:t>
            </a:r>
            <a:r>
              <a:rPr lang="en-US" sz="40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power is our strength</a:t>
            </a:r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en-US" sz="40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not ours</a:t>
            </a:r>
          </a:p>
          <a:p>
            <a:pPr lvl="1">
              <a:buNone/>
            </a:pPr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40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</a:t>
            </a:r>
            <a:r>
              <a:rPr lang="en-US" sz="40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power must lead us, not ours</a:t>
            </a:r>
          </a:p>
          <a:p>
            <a:pPr lvl="1">
              <a:buNone/>
            </a:pPr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40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We must remain connected to Him</a:t>
            </a:r>
            <a:endParaRPr lang="en-US" sz="40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Quick Review</a:t>
            </a:r>
            <a:endParaRPr lang="en-US" sz="6600" b="1" u="sng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257800"/>
          </a:xfrm>
        </p:spPr>
        <p:txBody>
          <a:bodyPr/>
          <a:lstStyle/>
          <a:p>
            <a:pPr>
              <a:buNone/>
            </a:pPr>
            <a:endParaRPr lang="en-US" sz="1000" b="1" dirty="0" smtClean="0"/>
          </a:p>
          <a:p>
            <a:r>
              <a:rPr lang="en-US" sz="40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Spirit equips us to do God’s work and will in the world</a:t>
            </a:r>
          </a:p>
          <a:p>
            <a:pPr>
              <a:buNone/>
            </a:pPr>
            <a:endParaRPr lang="en-US" sz="10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is done via spiritual gifts of grace – All the gifts we ever need</a:t>
            </a:r>
          </a:p>
          <a:p>
            <a:pPr>
              <a:buNone/>
            </a:pPr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should seek God’s grace and be open to Him using us each as </a:t>
            </a:r>
            <a:r>
              <a:rPr lang="en-US" sz="40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n-US" sz="4000" b="1" i="1" dirty="0" err="1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dŏulŏs</a:t>
            </a:r>
            <a:endParaRPr lang="en-US" sz="4000" b="1" i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66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Quick Review</a:t>
            </a:r>
            <a:endParaRPr lang="en-US" sz="6600" b="1" u="sng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1000" b="1" dirty="0" smtClean="0"/>
          </a:p>
          <a:p>
            <a:r>
              <a:rPr lang="en-US" sz="40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The purpose of these spiritual gifts is to build up the church</a:t>
            </a:r>
          </a:p>
          <a:p>
            <a:pPr>
              <a:buNone/>
            </a:pPr>
            <a:endParaRPr lang="en-US" sz="10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</a:endParaRPr>
          </a:p>
          <a:p>
            <a:r>
              <a:rPr lang="en-US" sz="40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These gifts are not our talents or abilities, but are God’s provision</a:t>
            </a:r>
          </a:p>
          <a:p>
            <a:pPr>
              <a:buNone/>
            </a:pPr>
            <a:endParaRPr lang="en-US" sz="11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</a:endParaRPr>
          </a:p>
          <a:p>
            <a:r>
              <a:rPr lang="en-US" sz="40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They are grace-gifts to us believers that release the power of Almighty God into this world through us</a:t>
            </a:r>
            <a:endParaRPr lang="en-US" sz="40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Wait… There’s More!</a:t>
            </a:r>
            <a:endParaRPr lang="en-US" sz="6000" b="1" u="sng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5715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Walking in the Spirit transforms us</a:t>
            </a:r>
          </a:p>
          <a:p>
            <a:pPr>
              <a:buNone/>
            </a:pPr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 a restorative process</a:t>
            </a:r>
          </a:p>
          <a:p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are slowly rehabilitated via the renewing and restoring influence of the Holy Spirit</a:t>
            </a:r>
          </a:p>
          <a:p>
            <a:endParaRPr lang="en-US" sz="16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48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 Bernie’s old truck?</a:t>
            </a:r>
            <a:endParaRPr lang="en-US" sz="4800" b="1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Holy Spirit Changes Us</a:t>
            </a:r>
            <a:endParaRPr lang="en-US" sz="54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Users\Travis\Desktop\Worship Folder\Images\ba7690d9bbdcc4bc3078972e421fee0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00200"/>
            <a:ext cx="8200694" cy="393633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04800" y="5624940"/>
            <a:ext cx="868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happens over time as we submit to the Spirit’s leading for our lives</a:t>
            </a:r>
            <a:endParaRPr lang="en-US" sz="36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Sanctification is Gradual</a:t>
            </a:r>
            <a:endParaRPr lang="en-US" sz="60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52578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Unlike an old truck we can resist the will of the Spirit – we can disobey or be unyielding</a:t>
            </a:r>
          </a:p>
          <a:p>
            <a:pPr>
              <a:buNone/>
            </a:pPr>
            <a:endParaRPr lang="en-US" sz="10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are partners with God in this rehabilitation</a:t>
            </a:r>
          </a:p>
          <a:p>
            <a:pPr>
              <a:buNone/>
            </a:pPr>
            <a:endParaRPr lang="en-US" sz="11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must conform our will to His will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the Bible Says</a:t>
            </a:r>
            <a:endParaRPr lang="en-US" sz="6000" b="1" u="sng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70037"/>
            <a:ext cx="8686800" cy="5287963"/>
          </a:xfrm>
        </p:spPr>
        <p:txBody>
          <a:bodyPr/>
          <a:lstStyle/>
          <a:p>
            <a:pPr algn="ctr">
              <a:buNone/>
            </a:pPr>
            <a:r>
              <a:rPr lang="en-US" sz="4000" b="1" i="1" dirty="0" smtClean="0"/>
              <a:t>“He saved us, not on the basis of deeds which we have done in righteousness, but according to His mercy, by the washing of regeneration and </a:t>
            </a:r>
            <a:r>
              <a:rPr lang="en-US" sz="4000" b="1" i="1" u="sng" dirty="0" smtClean="0"/>
              <a:t>renewing by the Holy Spirit</a:t>
            </a:r>
            <a:r>
              <a:rPr lang="en-US" sz="4000" b="1" i="1" dirty="0" smtClean="0"/>
              <a:t> whom He poured out upon us richly through Jesus Christ our Savior…”</a:t>
            </a:r>
            <a:r>
              <a:rPr lang="en-US" b="1" i="1" dirty="0" smtClean="0"/>
              <a:t>  </a:t>
            </a:r>
          </a:p>
          <a:p>
            <a:pPr algn="ctr">
              <a:buNone/>
            </a:pPr>
            <a:r>
              <a:rPr lang="en-US" dirty="0" smtClean="0"/>
              <a:t>(Titus 3:5-6)</a:t>
            </a:r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587</TotalTime>
  <Words>1056</Words>
  <Application>Microsoft Office PowerPoint</Application>
  <PresentationFormat>On-screen Show (4:3)</PresentationFormat>
  <Paragraphs>162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The Fruit  of the Spirit</vt:lpstr>
      <vt:lpstr>A Quick Review</vt:lpstr>
      <vt:lpstr>A Quick Review</vt:lpstr>
      <vt:lpstr>A Quick Review</vt:lpstr>
      <vt:lpstr>A Quick Review</vt:lpstr>
      <vt:lpstr>But Wait… There’s More!</vt:lpstr>
      <vt:lpstr>The Holy Spirit Changes Us</vt:lpstr>
      <vt:lpstr>Sanctification is Gradual</vt:lpstr>
      <vt:lpstr>What the Bible Says</vt:lpstr>
      <vt:lpstr>What the Bible Says</vt:lpstr>
      <vt:lpstr>What the Bible Says</vt:lpstr>
      <vt:lpstr>What the Bible Says</vt:lpstr>
      <vt:lpstr>What the Bible Says</vt:lpstr>
      <vt:lpstr>What is God Working Out?</vt:lpstr>
      <vt:lpstr>What is God Working Out?</vt:lpstr>
      <vt:lpstr>What is God Working Out?</vt:lpstr>
      <vt:lpstr>What is God Working Out?</vt:lpstr>
      <vt:lpstr>Old Self to New Self</vt:lpstr>
      <vt:lpstr>Old Self to New Self</vt:lpstr>
      <vt:lpstr>Old Self to New Self</vt:lpstr>
      <vt:lpstr>Old Self to New Self</vt:lpstr>
      <vt:lpstr>Old Self to New Self</vt:lpstr>
      <vt:lpstr>Old Self to New Self</vt:lpstr>
      <vt:lpstr>Slide 24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Fruit  of the Spirit</dc:title>
  <dc:creator>Travis M Phillips</dc:creator>
  <cp:lastModifiedBy>Travis M Phillips</cp:lastModifiedBy>
  <cp:revision>64</cp:revision>
  <dcterms:created xsi:type="dcterms:W3CDTF">2024-06-07T12:37:24Z</dcterms:created>
  <dcterms:modified xsi:type="dcterms:W3CDTF">2024-06-09T12:00:36Z</dcterms:modified>
</cp:coreProperties>
</file>