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72" r:id="rId9"/>
    <p:sldId id="263" r:id="rId10"/>
    <p:sldId id="264" r:id="rId11"/>
    <p:sldId id="267" r:id="rId12"/>
    <p:sldId id="265" r:id="rId13"/>
    <p:sldId id="266" r:id="rId14"/>
    <p:sldId id="268" r:id="rId15"/>
    <p:sldId id="270" r:id="rId16"/>
    <p:sldId id="269"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8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603F0C-4AA7-4C42-852C-B154A7CCD6BC}" type="datetimeFigureOut">
              <a:rPr lang="en-US" smtClean="0"/>
              <a:pPr/>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6269B-8615-4797-86E0-CD8AE84759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03F0C-4AA7-4C42-852C-B154A7CCD6BC}" type="datetimeFigureOut">
              <a:rPr lang="en-US" smtClean="0"/>
              <a:pPr/>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6269B-8615-4797-86E0-CD8AE84759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03F0C-4AA7-4C42-852C-B154A7CCD6BC}" type="datetimeFigureOut">
              <a:rPr lang="en-US" smtClean="0"/>
              <a:pPr/>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6269B-8615-4797-86E0-CD8AE84759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03F0C-4AA7-4C42-852C-B154A7CCD6BC}" type="datetimeFigureOut">
              <a:rPr lang="en-US" smtClean="0"/>
              <a:pPr/>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6269B-8615-4797-86E0-CD8AE84759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03F0C-4AA7-4C42-852C-B154A7CCD6BC}" type="datetimeFigureOut">
              <a:rPr lang="en-US" smtClean="0"/>
              <a:pPr/>
              <a:t>4/21/2024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6269B-8615-4797-86E0-CD8AE84759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603F0C-4AA7-4C42-852C-B154A7CCD6BC}" type="datetimeFigureOut">
              <a:rPr lang="en-US" smtClean="0"/>
              <a:pPr/>
              <a:t>4/21/2024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6269B-8615-4797-86E0-CD8AE84759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603F0C-4AA7-4C42-852C-B154A7CCD6BC}" type="datetimeFigureOut">
              <a:rPr lang="en-US" smtClean="0"/>
              <a:pPr/>
              <a:t>4/21/2024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6269B-8615-4797-86E0-CD8AE84759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603F0C-4AA7-4C42-852C-B154A7CCD6BC}" type="datetimeFigureOut">
              <a:rPr lang="en-US" smtClean="0"/>
              <a:pPr/>
              <a:t>4/21/2024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6269B-8615-4797-86E0-CD8AE84759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03F0C-4AA7-4C42-852C-B154A7CCD6BC}" type="datetimeFigureOut">
              <a:rPr lang="en-US" smtClean="0"/>
              <a:pPr/>
              <a:t>4/21/2024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6269B-8615-4797-86E0-CD8AE84759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03F0C-4AA7-4C42-852C-B154A7CCD6BC}" type="datetimeFigureOut">
              <a:rPr lang="en-US" smtClean="0"/>
              <a:pPr/>
              <a:t>4/21/2024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6269B-8615-4797-86E0-CD8AE84759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03F0C-4AA7-4C42-852C-B154A7CCD6BC}" type="datetimeFigureOut">
              <a:rPr lang="en-US" smtClean="0"/>
              <a:pPr/>
              <a:t>4/21/2024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6269B-8615-4797-86E0-CD8AE84759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03F0C-4AA7-4C42-852C-B154A7CCD6BC}" type="datetimeFigureOut">
              <a:rPr lang="en-US" smtClean="0"/>
              <a:pPr/>
              <a:t>4/21/2024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6269B-8615-4797-86E0-CD8AE84759F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339975"/>
            <a:ext cx="7772400" cy="1470025"/>
          </a:xfrm>
        </p:spPr>
        <p:txBody>
          <a:bodyPr>
            <a:noAutofit/>
          </a:bodyPr>
          <a:lstStyle/>
          <a:p>
            <a:r>
              <a:rPr lang="en-US" sz="8800" b="1" dirty="0" smtClean="0">
                <a:ln>
                  <a:solidFill>
                    <a:sysClr val="windowText" lastClr="000000"/>
                  </a:solidFill>
                </a:ln>
                <a:solidFill>
                  <a:srgbClr val="FFFF00"/>
                </a:solidFill>
                <a:effectLst>
                  <a:outerShdw blurRad="38100" dist="38100" dir="2700000" algn="tl">
                    <a:srgbClr val="000000">
                      <a:alpha val="43137"/>
                    </a:srgbClr>
                  </a:outerShdw>
                </a:effectLst>
              </a:rPr>
              <a:t>A Gentle and Reverent Reply</a:t>
            </a:r>
            <a:endParaRPr lang="en-US" sz="88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Scriptural vs. Non-Scriptural Beliefs</a:t>
            </a:r>
            <a:endParaRPr lang="en-US" dirty="0"/>
          </a:p>
        </p:txBody>
      </p:sp>
      <p:sp>
        <p:nvSpPr>
          <p:cNvPr id="3" name="Content Placeholder 2"/>
          <p:cNvSpPr>
            <a:spLocks noGrp="1"/>
          </p:cNvSpPr>
          <p:nvPr>
            <p:ph idx="1"/>
          </p:nvPr>
        </p:nvSpPr>
        <p:spPr>
          <a:xfrm>
            <a:off x="457200" y="1600200"/>
            <a:ext cx="8229600" cy="5257800"/>
          </a:xfrm>
        </p:spPr>
        <p:txBody>
          <a:bodyPr/>
          <a:lstStyle/>
          <a:p>
            <a:pPr algn="ctr">
              <a:buNone/>
            </a:pP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These ideas can only be embraced:</a:t>
            </a:r>
          </a:p>
          <a:p>
            <a:pPr>
              <a:buNone/>
            </a:pPr>
            <a:endParaRPr lang="en-US" sz="1600" b="1" dirty="0" smtClean="0">
              <a:ln>
                <a:solidFill>
                  <a:sysClr val="windowText" lastClr="000000"/>
                </a:solidFill>
              </a:ln>
              <a:solidFill>
                <a:srgbClr val="FF0000"/>
              </a:solidFill>
              <a:effectLst>
                <a:outerShdw blurRad="38100" dist="38100" dir="2700000" algn="tl">
                  <a:srgbClr val="000000">
                    <a:alpha val="43137"/>
                  </a:srgbClr>
                </a:outerShdw>
              </a:effectLst>
            </a:endParaRPr>
          </a:p>
          <a:p>
            <a:pPr>
              <a:buNone/>
            </a:pPr>
            <a:r>
              <a:rPr lang="en-US" b="1" dirty="0" smtClean="0">
                <a:ln>
                  <a:solidFill>
                    <a:sysClr val="windowText" lastClr="000000"/>
                  </a:solidFill>
                </a:ln>
                <a:solidFill>
                  <a:srgbClr val="FF0000"/>
                </a:solidFill>
                <a:effectLst>
                  <a:outerShdw blurRad="38100" dist="38100" dir="2700000" algn="tl">
                    <a:srgbClr val="000000">
                      <a:alpha val="43137"/>
                    </a:srgbClr>
                  </a:outerShdw>
                </a:effectLst>
              </a:rPr>
              <a:t>If one rejects and/or reinterprets God’s will and His plans as revealed in the Holy Scriptures</a:t>
            </a:r>
          </a:p>
          <a:p>
            <a:pPr>
              <a:buNone/>
            </a:pPr>
            <a:endParaRPr lang="en-US" sz="1600" b="1" dirty="0" smtClean="0">
              <a:ln>
                <a:solidFill>
                  <a:sysClr val="windowText" lastClr="000000"/>
                </a:solidFill>
              </a:ln>
              <a:solidFill>
                <a:srgbClr val="FF0000"/>
              </a:solidFill>
              <a:effectLst>
                <a:outerShdw blurRad="38100" dist="38100" dir="2700000" algn="tl">
                  <a:srgbClr val="000000">
                    <a:alpha val="43137"/>
                  </a:srgbClr>
                </a:outerShdw>
              </a:effectLst>
            </a:endParaRPr>
          </a:p>
          <a:p>
            <a:pPr>
              <a:buNone/>
            </a:pPr>
            <a:r>
              <a:rPr lang="en-US" b="1" dirty="0" smtClean="0">
                <a:ln>
                  <a:solidFill>
                    <a:sysClr val="windowText" lastClr="000000"/>
                  </a:solidFill>
                </a:ln>
                <a:solidFill>
                  <a:srgbClr val="FF0000"/>
                </a:solidFill>
                <a:effectLst>
                  <a:outerShdw blurRad="38100" dist="38100" dir="2700000" algn="tl">
                    <a:srgbClr val="000000">
                      <a:alpha val="43137"/>
                    </a:srgbClr>
                  </a:outerShdw>
                </a:effectLst>
              </a:rPr>
              <a:t>If one rejects 2000 years of Christian tradition</a:t>
            </a:r>
          </a:p>
          <a:p>
            <a:pPr>
              <a:buNone/>
            </a:pPr>
            <a:endParaRPr lang="en-US" sz="1600" b="1" dirty="0" smtClean="0">
              <a:ln>
                <a:solidFill>
                  <a:sysClr val="windowText" lastClr="000000"/>
                </a:solidFill>
              </a:ln>
              <a:solidFill>
                <a:srgbClr val="FF0000"/>
              </a:solidFill>
              <a:effectLst>
                <a:outerShdw blurRad="38100" dist="38100" dir="2700000" algn="tl">
                  <a:srgbClr val="000000">
                    <a:alpha val="43137"/>
                  </a:srgbClr>
                </a:outerShdw>
              </a:effectLst>
            </a:endParaRPr>
          </a:p>
          <a:p>
            <a:pPr>
              <a:buNone/>
            </a:pPr>
            <a:r>
              <a:rPr lang="en-US" b="1" dirty="0" smtClean="0">
                <a:ln>
                  <a:solidFill>
                    <a:sysClr val="windowText" lastClr="000000"/>
                  </a:solidFill>
                </a:ln>
                <a:solidFill>
                  <a:srgbClr val="FF0000"/>
                </a:solidFill>
                <a:effectLst>
                  <a:outerShdw blurRad="38100" dist="38100" dir="2700000" algn="tl">
                    <a:srgbClr val="000000">
                      <a:alpha val="43137"/>
                    </a:srgbClr>
                  </a:outerShdw>
                </a:effectLst>
              </a:rPr>
              <a:t>If one values one’s personal  experiences and  beliefs over and above God’s  revelation and the Church’s historic practices  </a:t>
            </a:r>
          </a:p>
          <a:p>
            <a:pPr>
              <a:buNone/>
            </a:pPr>
            <a:endParaRPr lang="en-US" b="1" dirty="0" smtClean="0">
              <a:ln>
                <a:solidFill>
                  <a:sysClr val="windowText" lastClr="000000"/>
                </a:solidFill>
              </a:ln>
              <a:solidFill>
                <a:srgbClr val="FF0000"/>
              </a:solidFill>
              <a:effectLst>
                <a:outerShdw blurRad="38100" dist="38100" dir="2700000" algn="tl">
                  <a:srgbClr val="000000">
                    <a:alpha val="43137"/>
                  </a:srgbClr>
                </a:outerShdw>
              </a:effectLst>
            </a:endParaRPr>
          </a:p>
          <a:p>
            <a:pPr>
              <a:buNone/>
            </a:pPr>
            <a:endParaRPr lang="en-US" b="1" dirty="0" smtClean="0">
              <a:ln>
                <a:solidFill>
                  <a:sysClr val="windowText" lastClr="000000"/>
                </a:solidFill>
              </a:ln>
              <a:solidFill>
                <a:srgbClr val="FF0000"/>
              </a:solidFill>
              <a:effectLst>
                <a:outerShdw blurRad="38100" dist="38100" dir="2700000" algn="tl">
                  <a:srgbClr val="000000">
                    <a:alpha val="43137"/>
                  </a:srgbClr>
                </a:outerShdw>
              </a:effectLst>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ln>
                  <a:solidFill>
                    <a:sysClr val="windowText" lastClr="000000"/>
                  </a:solidFill>
                </a:ln>
                <a:solidFill>
                  <a:srgbClr val="FFFF00"/>
                </a:solidFill>
                <a:effectLst>
                  <a:outerShdw blurRad="38100" dist="38100" dir="2700000" algn="tl">
                    <a:srgbClr val="000000">
                      <a:alpha val="43137"/>
                    </a:srgbClr>
                  </a:outerShdw>
                </a:effectLst>
              </a:rPr>
              <a:t>Wesleyan Quadrilateral</a:t>
            </a:r>
            <a:endParaRPr lang="en-US" sz="6000" dirty="0"/>
          </a:p>
        </p:txBody>
      </p:sp>
      <p:sp>
        <p:nvSpPr>
          <p:cNvPr id="4" name="Flowchart: Manual Operation 3"/>
          <p:cNvSpPr/>
          <p:nvPr/>
        </p:nvSpPr>
        <p:spPr>
          <a:xfrm rot="10800000">
            <a:off x="609600" y="2133600"/>
            <a:ext cx="7924800" cy="4038600"/>
          </a:xfrm>
          <a:prstGeom prst="flowChartManualOperat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590800" y="5140404"/>
            <a:ext cx="4495800" cy="1200329"/>
          </a:xfrm>
          <a:prstGeom prst="rect">
            <a:avLst/>
          </a:prstGeom>
          <a:noFill/>
        </p:spPr>
        <p:txBody>
          <a:bodyPr wrap="square" rtlCol="0">
            <a:spAutoFit/>
          </a:bodyPr>
          <a:lstStyle/>
          <a:p>
            <a:pPr algn="ctr"/>
            <a:r>
              <a:rPr lang="en-US" sz="7200" b="1" dirty="0" smtClean="0">
                <a:solidFill>
                  <a:schemeClr val="bg1"/>
                </a:solidFill>
              </a:rPr>
              <a:t>SCRIPTURE</a:t>
            </a:r>
            <a:endParaRPr lang="en-US" sz="7200" b="1" dirty="0">
              <a:solidFill>
                <a:schemeClr val="bg1"/>
              </a:solidFill>
            </a:endParaRPr>
          </a:p>
        </p:txBody>
      </p:sp>
      <p:sp>
        <p:nvSpPr>
          <p:cNvPr id="6" name="TextBox 5"/>
          <p:cNvSpPr txBox="1"/>
          <p:nvPr/>
        </p:nvSpPr>
        <p:spPr>
          <a:xfrm rot="17509984">
            <a:off x="250884" y="3865946"/>
            <a:ext cx="2895600" cy="707886"/>
          </a:xfrm>
          <a:prstGeom prst="rect">
            <a:avLst/>
          </a:prstGeom>
          <a:noFill/>
        </p:spPr>
        <p:txBody>
          <a:bodyPr wrap="square" rtlCol="0">
            <a:spAutoFit/>
          </a:bodyPr>
          <a:lstStyle/>
          <a:p>
            <a:pPr algn="ctr"/>
            <a:r>
              <a:rPr lang="en-US" sz="4000" b="1" dirty="0" smtClean="0">
                <a:solidFill>
                  <a:schemeClr val="bg1"/>
                </a:solidFill>
              </a:rPr>
              <a:t>TRADITION</a:t>
            </a:r>
            <a:endParaRPr lang="en-US" sz="4000" b="1" dirty="0">
              <a:solidFill>
                <a:schemeClr val="bg1"/>
              </a:solidFill>
            </a:endParaRPr>
          </a:p>
        </p:txBody>
      </p:sp>
      <p:sp>
        <p:nvSpPr>
          <p:cNvPr id="7" name="TextBox 6"/>
          <p:cNvSpPr txBox="1"/>
          <p:nvPr/>
        </p:nvSpPr>
        <p:spPr>
          <a:xfrm rot="4201503">
            <a:off x="5917706" y="3615640"/>
            <a:ext cx="2819400" cy="707886"/>
          </a:xfrm>
          <a:prstGeom prst="rect">
            <a:avLst/>
          </a:prstGeom>
          <a:noFill/>
        </p:spPr>
        <p:txBody>
          <a:bodyPr wrap="square" rtlCol="0">
            <a:spAutoFit/>
          </a:bodyPr>
          <a:lstStyle/>
          <a:p>
            <a:pPr algn="ctr"/>
            <a:r>
              <a:rPr lang="en-US" sz="4000" b="1" dirty="0" smtClean="0">
                <a:solidFill>
                  <a:schemeClr val="bg1"/>
                </a:solidFill>
              </a:rPr>
              <a:t>REASON</a:t>
            </a:r>
            <a:endParaRPr lang="en-US" sz="4000" b="1" dirty="0">
              <a:solidFill>
                <a:schemeClr val="bg1"/>
              </a:solidFill>
            </a:endParaRPr>
          </a:p>
        </p:txBody>
      </p:sp>
      <p:sp>
        <p:nvSpPr>
          <p:cNvPr id="8" name="TextBox 7"/>
          <p:cNvSpPr txBox="1"/>
          <p:nvPr/>
        </p:nvSpPr>
        <p:spPr>
          <a:xfrm>
            <a:off x="3200400" y="2133600"/>
            <a:ext cx="3276600" cy="707886"/>
          </a:xfrm>
          <a:prstGeom prst="rect">
            <a:avLst/>
          </a:prstGeom>
          <a:noFill/>
        </p:spPr>
        <p:txBody>
          <a:bodyPr wrap="square" rtlCol="0">
            <a:spAutoFit/>
          </a:bodyPr>
          <a:lstStyle/>
          <a:p>
            <a:r>
              <a:rPr lang="en-US" sz="4000" b="1" dirty="0" smtClean="0">
                <a:solidFill>
                  <a:schemeClr val="bg1"/>
                </a:solidFill>
              </a:rPr>
              <a:t>EXPERIENCE</a:t>
            </a:r>
            <a:endParaRPr lang="en-US" sz="4000"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858000"/>
          </a:xfrm>
        </p:spPr>
        <p:txBody>
          <a:bodyPr/>
          <a:lstStyle/>
          <a:p>
            <a:pPr>
              <a:buNone/>
            </a:pPr>
            <a:r>
              <a:rPr lang="en-US" b="1" i="1" dirty="0" smtClean="0"/>
              <a:t>“See to it that no one misleads you.  For many will come in My name, saying, ‘I am the Christ,’ and </a:t>
            </a:r>
            <a:r>
              <a:rPr lang="en-US" b="1" i="1" dirty="0" smtClean="0">
                <a:solidFill>
                  <a:srgbClr val="FFFF00"/>
                </a:solidFill>
                <a:hlinkClick r:id="rId2" action="ppaction://hlinksldjump" tooltip="planao-  to lead astray, to cause to roam from safety/truth/virtue, to seduce, to deceive"/>
              </a:rPr>
              <a:t>mislead</a:t>
            </a:r>
            <a:r>
              <a:rPr lang="en-US" b="1" i="1" dirty="0" smtClean="0"/>
              <a:t> many… Then they will deliver you to tribulation, and will kill you, and you will be hated by all nations on account of My name.  And at that time many will fall away and will deliver up one another and hate one another.  And many false prophets  will arise, and mislead many.  And because lawlessness is increased, most people’s love will grow cold.  But the one who endures to the end , he shall be saved.”</a:t>
            </a:r>
          </a:p>
          <a:p>
            <a:pPr algn="ctr">
              <a:buNone/>
            </a:pPr>
            <a:r>
              <a:rPr lang="en-US" dirty="0" smtClean="0"/>
              <a:t>(Matthew 24:4-5, 9-13)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So how do we respond?</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lstStyle/>
          <a:p>
            <a:pPr>
              <a:buNone/>
            </a:pP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The Apostle Peter says in I Peter 3:13-14</a:t>
            </a: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We are to be zealous for what is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Agathos - a good thing, that which is good, well and beneficial."/>
              </a:rPr>
              <a:t>GOOD</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a:t>
            </a:r>
          </a:p>
          <a:p>
            <a:pPr>
              <a:buNone/>
            </a:pP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then no one can do us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Kakoo - to injure, to exasperate, to make evil affected, to ill treat, to harm, hurt , or vex."/>
              </a:rPr>
              <a:t>HARM</a:t>
            </a:r>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But… If we do suffer for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dikaiosune - the character or quality of being right and just, that which conforms to the revealed will of good."/>
              </a:rPr>
              <a:t>RIGHTEOUSNESS</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sake then we are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Makarias - Supremely blessed, the nature of that which is the highest good."/>
              </a:rPr>
              <a:t>BLESSED</a:t>
            </a:r>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We are to not fear intimidation</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We are to not be troubled</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So how do we respond?</a:t>
            </a:r>
            <a:endParaRPr lang="en-US" dirty="0"/>
          </a:p>
        </p:txBody>
      </p:sp>
      <p:sp>
        <p:nvSpPr>
          <p:cNvPr id="3" name="Content Placeholder 2"/>
          <p:cNvSpPr>
            <a:spLocks noGrp="1"/>
          </p:cNvSpPr>
          <p:nvPr>
            <p:ph idx="1"/>
          </p:nvPr>
        </p:nvSpPr>
        <p:spPr>
          <a:xfrm>
            <a:off x="457200" y="1600200"/>
            <a:ext cx="8229600" cy="5257800"/>
          </a:xfrm>
        </p:spPr>
        <p:txBody>
          <a:bodyPr/>
          <a:lstStyle/>
          <a:p>
            <a:pPr>
              <a:buNone/>
            </a:pP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Peter continues in verse 15</a:t>
            </a:r>
          </a:p>
          <a:p>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We are to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hagiazo - to venerate, to make holy and purify, to sanctify, to hallow."/>
              </a:rPr>
              <a:t>sanctify</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Jesus as Lord in our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Kardia - the seat on one's thoughts and feelings, all one's mental and moral activity- both the rational and emotional elements."/>
              </a:rPr>
              <a:t>hearts</a:t>
            </a:r>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We are to be ready to make a defense to anyone who demands an accounting of why we have such a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elpis - to anticipate with pleasure, confidence and faith; favorable and confident expectation, a looking forward with assurance."/>
              </a:rPr>
              <a:t>hope</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in us</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We are to do so with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praetes (pra-OO-tace) - an attitude of mind/heart to God of humility and meekness. This spiritual attitude accepts God's dealings as good and thus to NOT be resisted or disputed. Before men it is seeing their evil as used by God to purify us.   "/>
              </a:rPr>
              <a:t>gentleness</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and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Phobos - Reverential fear of God as one's controlling motive, a wholesome dread of displeasing God. It inspires constant carefulness in dealing with others in His fear."/>
              </a:rPr>
              <a:t>reverence</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So how do we respond?</a:t>
            </a:r>
            <a:endParaRPr lang="en-US" dirty="0"/>
          </a:p>
        </p:txBody>
      </p:sp>
      <p:sp>
        <p:nvSpPr>
          <p:cNvPr id="3" name="Content Placeholder 2"/>
          <p:cNvSpPr>
            <a:spLocks noGrp="1"/>
          </p:cNvSpPr>
          <p:nvPr>
            <p:ph idx="1"/>
          </p:nvPr>
        </p:nvSpPr>
        <p:spPr>
          <a:xfrm>
            <a:off x="457200" y="1600200"/>
            <a:ext cx="8458200" cy="5257800"/>
          </a:xfrm>
        </p:spPr>
        <p:txBody>
          <a:bodyPr/>
          <a:lstStyle/>
          <a:p>
            <a:pPr>
              <a:buNone/>
            </a:pP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Peter ends with verse 16-17</a:t>
            </a:r>
          </a:p>
          <a:p>
            <a:pPr>
              <a:buNone/>
            </a:pPr>
            <a:endParaRPr lang="en-US" sz="1000" dirty="0" smtClean="0"/>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Keep your conscience pure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Then when you are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Katalaleo - to slander, to speak against, to speak evil of."/>
              </a:rPr>
              <a:t>slandered</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by those who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epereazo - to insult, slander, despitefully use, to mistreat, to falsely accuse."/>
              </a:rPr>
              <a:t>revile</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your good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anastrophe - behavior, lifestyle, conversation, manner of life and living"/>
              </a:rPr>
              <a:t>behavior</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in Christ they may be brought to shame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But if God allows us to suffer, then it is better to do so for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agathapoieo - doing good, doing well, see I Peter 2:15"/>
              </a:rPr>
              <a:t>doing right</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than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hlinkClick r:id="rId2" action="ppaction://hlinksldjump" tooltip="kakopoieo - to be bad-doer, to injure, to sin, evil doing."/>
              </a:rPr>
              <a:t>doing wrong</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So how do we respond?</a:t>
            </a:r>
            <a:endParaRPr lang="en-US" dirty="0"/>
          </a:p>
        </p:txBody>
      </p:sp>
      <p:sp>
        <p:nvSpPr>
          <p:cNvPr id="3" name="Content Placeholder 2"/>
          <p:cNvSpPr>
            <a:spLocks noGrp="1"/>
          </p:cNvSpPr>
          <p:nvPr>
            <p:ph idx="1"/>
          </p:nvPr>
        </p:nvSpPr>
        <p:spPr>
          <a:xfrm>
            <a:off x="457200" y="1219200"/>
            <a:ext cx="8686800" cy="5257800"/>
          </a:xfrm>
        </p:spPr>
        <p:txBody>
          <a:bodyPr/>
          <a:lstStyle/>
          <a:p>
            <a:pPr marL="514350" indent="-514350"/>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Do good to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stave off harmful folks</a:t>
            </a:r>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marL="514350" indent="-514350">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marL="514350" indent="-514350"/>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Suffer for righteousness and be blessed</a:t>
            </a:r>
          </a:p>
          <a:p>
            <a:pPr marL="514350" indent="-514350"/>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marL="514350" indent="-514350"/>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Do not live under or react to intimidation or pressure from others</a:t>
            </a:r>
          </a:p>
          <a:p>
            <a:pPr marL="514350" indent="-514350"/>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marL="514350" indent="-514350"/>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Make Jesus the devoted focus of our life</a:t>
            </a:r>
          </a:p>
          <a:p>
            <a:pPr marL="514350" indent="-514350">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marL="514350" indent="-514350"/>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Be ready and able to share why we hope in  Jesus with others</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So how do we respond?</a:t>
            </a:r>
            <a:endParaRPr lang="en-US" dirty="0"/>
          </a:p>
        </p:txBody>
      </p:sp>
      <p:sp>
        <p:nvSpPr>
          <p:cNvPr id="3" name="Content Placeholder 2"/>
          <p:cNvSpPr>
            <a:spLocks noGrp="1"/>
          </p:cNvSpPr>
          <p:nvPr>
            <p:ph idx="1"/>
          </p:nvPr>
        </p:nvSpPr>
        <p:spPr>
          <a:xfrm>
            <a:off x="457200" y="1600200"/>
            <a:ext cx="8458200" cy="5257800"/>
          </a:xfrm>
        </p:spPr>
        <p:txBody>
          <a:bodyPr/>
          <a:lstStyle/>
          <a:p>
            <a:pPr marL="514350" indent="-514350"/>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Engage others with gentleness and reverence for God</a:t>
            </a:r>
          </a:p>
          <a:p>
            <a:pPr marL="514350" indent="-514350">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marL="514350" indent="-514350"/>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Keep a clean conscience</a:t>
            </a:r>
          </a:p>
          <a:p>
            <a:pPr marL="514350" indent="-514350">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marL="514350" indent="-514350"/>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Maintain good behavior to confound those who revile us</a:t>
            </a:r>
          </a:p>
          <a:p>
            <a:pPr marL="514350" indent="-514350">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marL="514350" indent="-514350"/>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Remember that suffering for doing good is far better than suffering for evil</a:t>
            </a:r>
          </a:p>
          <a:p>
            <a:pPr marL="514350" indent="-514350"/>
            <a:endParaRPr lang="en-US" dirty="0" smtClean="0"/>
          </a:p>
          <a:p>
            <a:pPr marL="514350" indent="-514350"/>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Let Me Say This About That…</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Many of us read the 04 April, 2024 letter written by the UMC bishop of VA Conference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My response and advice to you:</a:t>
            </a:r>
          </a:p>
          <a:p>
            <a:pPr algn="ctr">
              <a:buNone/>
            </a:pPr>
            <a:r>
              <a:rPr lang="en-US" b="1" i="1" dirty="0" smtClean="0"/>
              <a:t>“Let not your hearts be troubled…”  </a:t>
            </a:r>
          </a:p>
          <a:p>
            <a:pPr algn="ctr">
              <a:buNone/>
            </a:pPr>
            <a:r>
              <a:rPr lang="en-US" dirty="0" smtClean="0"/>
              <a:t>(John 14:1)</a:t>
            </a:r>
          </a:p>
          <a:p>
            <a:pPr>
              <a:buNone/>
            </a:pPr>
            <a:endParaRPr lang="en-US" sz="1000" dirty="0" smtClean="0"/>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Let’s look at the letter, see why it was poorly received by many, and explore how the Bible says a follower of Jesus should respond </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Misinformation vs. Disinformation</a:t>
            </a:r>
            <a:endParaRPr lang="en-US" u="sng" dirty="0"/>
          </a:p>
        </p:txBody>
      </p:sp>
      <p:sp>
        <p:nvSpPr>
          <p:cNvPr id="3" name="Content Placeholder 2"/>
          <p:cNvSpPr>
            <a:spLocks noGrp="1"/>
          </p:cNvSpPr>
          <p:nvPr>
            <p:ph idx="1"/>
          </p:nvPr>
        </p:nvSpPr>
        <p:spPr>
          <a:xfrm>
            <a:off x="228600" y="1600200"/>
            <a:ext cx="8686800" cy="5257800"/>
          </a:xfrm>
        </p:spPr>
        <p:txBody>
          <a:bodyPr/>
          <a:lstStyle/>
          <a:p>
            <a:pPr>
              <a:buNone/>
            </a:pP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Misinformation is </a:t>
            </a:r>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unintentionally</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giving inaccurate or incorrect data to another person</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Ex. – I mistakenly tell you that the Ash Wednesday Service will be here at 7PM when it actually will start at 6PM</a:t>
            </a:r>
          </a:p>
          <a:p>
            <a:pPr>
              <a:buNone/>
            </a:pPr>
            <a:endParaRPr lang="en-US" sz="1000" dirty="0" smtClean="0"/>
          </a:p>
          <a:p>
            <a:pPr>
              <a:buNone/>
            </a:pPr>
            <a:endParaRPr lang="en-US" sz="1000" dirty="0" smtClean="0"/>
          </a:p>
          <a:p>
            <a:pPr>
              <a:buNone/>
            </a:pPr>
            <a:endParaRPr lang="en-US" sz="1000" dirty="0" smtClean="0"/>
          </a:p>
          <a:p>
            <a:pPr algn="ctr">
              <a:buNone/>
            </a:pPr>
            <a:r>
              <a:rPr lang="en-US" b="1" dirty="0" smtClean="0">
                <a:ln>
                  <a:solidFill>
                    <a:sysClr val="windowText" lastClr="000000"/>
                  </a:solidFill>
                </a:ln>
                <a:solidFill>
                  <a:srgbClr val="FF0000"/>
                </a:solidFill>
                <a:effectLst>
                  <a:outerShdw blurRad="38100" dist="38100" dir="2700000" algn="tl">
                    <a:srgbClr val="000000">
                      <a:alpha val="43137"/>
                    </a:srgbClr>
                  </a:outerShdw>
                </a:effectLst>
              </a:rPr>
              <a:t>Misinformation is generally the by-product of human frailty</a:t>
            </a:r>
            <a:endParaRPr lang="en-US" b="1" dirty="0">
              <a:ln>
                <a:solidFill>
                  <a:sysClr val="windowText" lastClr="000000"/>
                </a:solidFill>
              </a:ln>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Misinformation vs. Disinformation</a:t>
            </a:r>
            <a:endParaRPr lang="en-US" dirty="0"/>
          </a:p>
        </p:txBody>
      </p:sp>
      <p:sp>
        <p:nvSpPr>
          <p:cNvPr id="3" name="Content Placeholder 2"/>
          <p:cNvSpPr>
            <a:spLocks noGrp="1"/>
          </p:cNvSpPr>
          <p:nvPr>
            <p:ph idx="1"/>
          </p:nvPr>
        </p:nvSpPr>
        <p:spPr>
          <a:xfrm>
            <a:off x="228600" y="1600200"/>
            <a:ext cx="8686800" cy="5257800"/>
          </a:xfrm>
        </p:spPr>
        <p:txBody>
          <a:bodyPr>
            <a:normAutofit lnSpcReduction="10000"/>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Disinformation is </a:t>
            </a:r>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intentionally</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giving  inaccurate or outright false data to another with the intent of influencing that person’s thoughts and actions </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Ex. – I know you have a major part in the Ash Wednesday Service but because I want to undermine your influence I intentionally tell you the start time of the service is 7PM vice 6PM.</a:t>
            </a:r>
          </a:p>
          <a:p>
            <a:pPr>
              <a:buNone/>
            </a:pPr>
            <a:endParaRPr lang="en-US" sz="1000" dirty="0" smtClean="0"/>
          </a:p>
          <a:p>
            <a:pPr algn="ctr">
              <a:buNone/>
            </a:pPr>
            <a:r>
              <a:rPr lang="en-US" b="1" dirty="0" smtClean="0">
                <a:ln>
                  <a:solidFill>
                    <a:sysClr val="windowText" lastClr="000000"/>
                  </a:solidFill>
                </a:ln>
                <a:solidFill>
                  <a:srgbClr val="FF0000"/>
                </a:solidFill>
                <a:effectLst>
                  <a:outerShdw blurRad="38100" dist="38100" dir="2700000" algn="tl">
                    <a:srgbClr val="000000">
                      <a:alpha val="43137"/>
                    </a:srgbClr>
                  </a:outerShdw>
                </a:effectLst>
              </a:rPr>
              <a:t>Disinformation is always a product of dishonestly and deceit</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Disinformation</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382000" cy="5257800"/>
          </a:xfrm>
        </p:spPr>
        <p:txBody>
          <a:bodyPr/>
          <a:lstStyle/>
          <a:p>
            <a:pPr algn="ctr">
              <a:buNone/>
            </a:pP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The letter states that unidentified persons are: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marL="514350" indent="-514350"/>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Spreading diverse types of disinformation</a:t>
            </a:r>
          </a:p>
          <a:p>
            <a:pPr marL="514350" indent="-514350">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marL="514350" indent="-514350"/>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Undermining and tearing apart the UMC</a:t>
            </a:r>
          </a:p>
          <a:p>
            <a:pPr marL="514350" indent="-514350">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marL="514350" indent="-514350"/>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Campaigning in an  intentional and organized manner</a:t>
            </a:r>
          </a:p>
          <a:p>
            <a:pPr marL="514350" indent="-514350">
              <a:buNone/>
            </a:pPr>
            <a:endParaRPr lang="en-US" dirty="0" smtClean="0"/>
          </a:p>
          <a:p>
            <a:pPr marL="514350" indent="-514350">
              <a:buFont typeface="+mj-lt"/>
              <a:buAutoNum type="arabicPeriod"/>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Stated Examples of Disinformation</a:t>
            </a:r>
            <a:endParaRPr lang="en-US" dirty="0"/>
          </a:p>
        </p:txBody>
      </p:sp>
      <p:sp>
        <p:nvSpPr>
          <p:cNvPr id="3" name="Content Placeholder 2"/>
          <p:cNvSpPr>
            <a:spLocks noGrp="1"/>
          </p:cNvSpPr>
          <p:nvPr>
            <p:ph idx="1"/>
          </p:nvPr>
        </p:nvSpPr>
        <p:spPr>
          <a:xfrm>
            <a:off x="228600" y="1600200"/>
            <a:ext cx="8686800" cy="5257800"/>
          </a:xfrm>
        </p:spPr>
        <p:txBody>
          <a:bodyPr>
            <a:normAutofit/>
          </a:bodyPr>
          <a:lstStyle/>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All UMC churches will eventually be assigned an LGBTQ+ pastor</a:t>
            </a:r>
          </a:p>
          <a:p>
            <a:pPr>
              <a:buNone/>
            </a:pPr>
            <a:endParaRPr lang="en-US" sz="16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All UMC pastors will eventually be required to conduct homosexual weddings or be sued  by the government</a:t>
            </a:r>
          </a:p>
          <a:p>
            <a:pPr>
              <a:buNone/>
            </a:pPr>
            <a:endParaRPr lang="en-US" sz="16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Stated Examples of Disinformation</a:t>
            </a:r>
            <a:endParaRPr lang="en-US" dirty="0"/>
          </a:p>
        </p:txBody>
      </p:sp>
      <p:sp>
        <p:nvSpPr>
          <p:cNvPr id="3" name="Content Placeholder 2"/>
          <p:cNvSpPr>
            <a:spLocks noGrp="1"/>
          </p:cNvSpPr>
          <p:nvPr>
            <p:ph idx="1"/>
          </p:nvPr>
        </p:nvSpPr>
        <p:spPr>
          <a:xfrm>
            <a:off x="0" y="1600200"/>
            <a:ext cx="9144000" cy="5562600"/>
          </a:xfrm>
        </p:spPr>
        <p:txBody>
          <a:bodyPr/>
          <a:lstStyle/>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The “progressive movement” and “woke agenda” are taking over the UMC</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All immigrants and aliens are murders, rapists, thieves and vermin</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000" b="1" dirty="0" smtClean="0">
                <a:ln>
                  <a:solidFill>
                    <a:sysClr val="windowText" lastClr="000000"/>
                  </a:solidFill>
                </a:ln>
                <a:solidFill>
                  <a:srgbClr val="FFFF00"/>
                </a:solidFill>
                <a:effectLst>
                  <a:outerShdw blurRad="38100" dist="38100" dir="2700000" algn="tl">
                    <a:srgbClr val="000000">
                      <a:alpha val="43137"/>
                    </a:srgbClr>
                  </a:outerShdw>
                </a:effectLst>
              </a:rPr>
              <a:t>Some disinformation is overtly racist , homophobic and polarizing</a:t>
            </a:r>
          </a:p>
          <a:p>
            <a:endParaRPr lang="en-US" sz="3600" b="1" dirty="0" smtClean="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The UMC Bishops’ Goal</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458200" cy="5257800"/>
          </a:xfrm>
        </p:spPr>
        <p:txBody>
          <a:bodyPr>
            <a:normAutofit/>
          </a:bodyPr>
          <a:lstStyle/>
          <a:p>
            <a:pPr>
              <a:buNone/>
            </a:pPr>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The UMC bishops </a:t>
            </a:r>
            <a:r>
              <a:rPr lang="en-US" sz="4400" b="1" i="1" dirty="0" smtClean="0">
                <a:ln>
                  <a:solidFill>
                    <a:sysClr val="windowText" lastClr="000000"/>
                  </a:solidFill>
                </a:ln>
                <a:solidFill>
                  <a:srgbClr val="FFFF00"/>
                </a:solidFill>
                <a:effectLst>
                  <a:outerShdw blurRad="38100" dist="38100" dir="2700000" algn="tl">
                    <a:srgbClr val="000000">
                      <a:alpha val="43137"/>
                    </a:srgbClr>
                  </a:outerShdw>
                </a:effectLst>
              </a:rPr>
              <a:t>“</a:t>
            </a:r>
            <a:r>
              <a:rPr lang="en-US" sz="4400" b="1" i="1" dirty="0" smtClean="0">
                <a:ln>
                  <a:solidFill>
                    <a:sysClr val="windowText" lastClr="000000"/>
                  </a:solidFill>
                </a:ln>
                <a:solidFill>
                  <a:schemeClr val="bg1"/>
                </a:solidFill>
                <a:effectLst>
                  <a:outerShdw blurRad="38100" dist="38100" dir="2700000" algn="tl">
                    <a:srgbClr val="000000">
                      <a:alpha val="43137"/>
                    </a:srgbClr>
                  </a:outerShdw>
                </a:effectLst>
              </a:rPr>
              <a:t>appreciate traditionalists , centrists and progressives”</a:t>
            </a:r>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 and want us all together:  </a:t>
            </a:r>
            <a:r>
              <a:rPr lang="en-US" sz="4400" b="1" dirty="0" smtClean="0">
                <a:ln>
                  <a:solidFill>
                    <a:sysClr val="windowText" lastClr="000000"/>
                  </a:solidFill>
                </a:ln>
                <a:solidFill>
                  <a:schemeClr val="bg1"/>
                </a:solidFill>
                <a:effectLst>
                  <a:outerShdw blurRad="38100" dist="38100" dir="2700000" algn="tl">
                    <a:srgbClr val="000000">
                      <a:alpha val="43137"/>
                    </a:srgbClr>
                  </a:outerShdw>
                </a:effectLst>
              </a:rPr>
              <a:t>“</a:t>
            </a:r>
            <a:r>
              <a:rPr lang="en-US" sz="4400" b="1" i="1" dirty="0" smtClean="0">
                <a:ln>
                  <a:solidFill>
                    <a:sysClr val="windowText" lastClr="000000"/>
                  </a:solidFill>
                </a:ln>
                <a:solidFill>
                  <a:schemeClr val="bg1"/>
                </a:solidFill>
                <a:effectLst>
                  <a:outerShdw blurRad="38100" dist="38100" dir="2700000" algn="tl">
                    <a:srgbClr val="000000">
                      <a:alpha val="43137"/>
                    </a:srgbClr>
                  </a:outerShdw>
                </a:effectLst>
              </a:rPr>
              <a:t>Being one despite our differences is our best witness to the supernatural power of God that unifies and transforms us” </a:t>
            </a:r>
          </a:p>
          <a:p>
            <a:pPr algn="ct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Scriptural vs. Non-Scriptural Beliefs</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600200"/>
            <a:ext cx="8763000" cy="5715000"/>
          </a:xfrm>
        </p:spPr>
        <p:txBody>
          <a:bodyPr>
            <a:normAutofit/>
          </a:bodyPr>
          <a:lstStyle/>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Human Sexuality Redefined</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Ordination of LGBTQ+</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Marriage of LGBTQ+</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Gender Fluidity</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“What’s Happening Now” Social Action</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Child of God Redefined</a:t>
            </a:r>
          </a:p>
          <a:p>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All Theologies Should Coexist/Cooperate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endParaRPr lang="en-US" dirty="0" smtClean="0"/>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992</TotalTime>
  <Words>778</Words>
  <Application>Microsoft Office PowerPoint</Application>
  <PresentationFormat>On-screen Show (4:3)</PresentationFormat>
  <Paragraphs>115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 Gentle and Reverent Reply</vt:lpstr>
      <vt:lpstr>Let Me Say This About That…</vt:lpstr>
      <vt:lpstr>Misinformation vs. Disinformation</vt:lpstr>
      <vt:lpstr>Misinformation vs. Disinformation</vt:lpstr>
      <vt:lpstr>Disinformation</vt:lpstr>
      <vt:lpstr>Stated Examples of Disinformation</vt:lpstr>
      <vt:lpstr>Stated Examples of Disinformation</vt:lpstr>
      <vt:lpstr>The UMC Bishops’ Goal</vt:lpstr>
      <vt:lpstr>Scriptural vs. Non-Scriptural Beliefs</vt:lpstr>
      <vt:lpstr>Scriptural vs. Non-Scriptural Beliefs</vt:lpstr>
      <vt:lpstr>Wesleyan Quadrilateral</vt:lpstr>
      <vt:lpstr>Slide 12</vt:lpstr>
      <vt:lpstr>So how do we respond?</vt:lpstr>
      <vt:lpstr>So how do we respond?</vt:lpstr>
      <vt:lpstr>So how do we respond?</vt:lpstr>
      <vt:lpstr>So how do we respond?</vt:lpstr>
      <vt:lpstr>So how do we respond?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Gentle and Reverent Reply</dc:title>
  <dc:creator>Travis M Phillips</dc:creator>
  <cp:lastModifiedBy>Travis M Phillips</cp:lastModifiedBy>
  <cp:revision>101</cp:revision>
  <dcterms:created xsi:type="dcterms:W3CDTF">2024-04-17T14:07:32Z</dcterms:created>
  <dcterms:modified xsi:type="dcterms:W3CDTF">2024-04-21T10:23:59Z</dcterms:modified>
</cp:coreProperties>
</file>