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0" r:id="rId4"/>
    <p:sldId id="263" r:id="rId5"/>
    <p:sldId id="268" r:id="rId6"/>
    <p:sldId id="264" r:id="rId7"/>
    <p:sldId id="265" r:id="rId8"/>
    <p:sldId id="266" r:id="rId9"/>
    <p:sldId id="272" r:id="rId10"/>
    <p:sldId id="271" r:id="rId11"/>
    <p:sldId id="275" r:id="rId12"/>
    <p:sldId id="259" r:id="rId13"/>
    <p:sldId id="257" r:id="rId14"/>
    <p:sldId id="258" r:id="rId15"/>
    <p:sldId id="27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8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BC2B2-F9A2-4687-BB55-6891F48EEB34}" type="datetimeFigureOut">
              <a:rPr lang="en-US" smtClean="0"/>
              <a:pPr/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74DA2-9605-4034-B63A-4FA4CE809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BC2B2-F9A2-4687-BB55-6891F48EEB34}" type="datetimeFigureOut">
              <a:rPr lang="en-US" smtClean="0"/>
              <a:pPr/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74DA2-9605-4034-B63A-4FA4CE809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BC2B2-F9A2-4687-BB55-6891F48EEB34}" type="datetimeFigureOut">
              <a:rPr lang="en-US" smtClean="0"/>
              <a:pPr/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74DA2-9605-4034-B63A-4FA4CE809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BC2B2-F9A2-4687-BB55-6891F48EEB34}" type="datetimeFigureOut">
              <a:rPr lang="en-US" smtClean="0"/>
              <a:pPr/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74DA2-9605-4034-B63A-4FA4CE809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BC2B2-F9A2-4687-BB55-6891F48EEB34}" type="datetimeFigureOut">
              <a:rPr lang="en-US" smtClean="0"/>
              <a:pPr/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74DA2-9605-4034-B63A-4FA4CE809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BC2B2-F9A2-4687-BB55-6891F48EEB34}" type="datetimeFigureOut">
              <a:rPr lang="en-US" smtClean="0"/>
              <a:pPr/>
              <a:t>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74DA2-9605-4034-B63A-4FA4CE809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BC2B2-F9A2-4687-BB55-6891F48EEB34}" type="datetimeFigureOut">
              <a:rPr lang="en-US" smtClean="0"/>
              <a:pPr/>
              <a:t>1/21/2024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74DA2-9605-4034-B63A-4FA4CE809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BC2B2-F9A2-4687-BB55-6891F48EEB34}" type="datetimeFigureOut">
              <a:rPr lang="en-US" smtClean="0"/>
              <a:pPr/>
              <a:t>1/21/2024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74DA2-9605-4034-B63A-4FA4CE809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BC2B2-F9A2-4687-BB55-6891F48EEB34}" type="datetimeFigureOut">
              <a:rPr lang="en-US" smtClean="0"/>
              <a:pPr/>
              <a:t>1/21/2024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74DA2-9605-4034-B63A-4FA4CE809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BC2B2-F9A2-4687-BB55-6891F48EEB34}" type="datetimeFigureOut">
              <a:rPr lang="en-US" smtClean="0"/>
              <a:pPr/>
              <a:t>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74DA2-9605-4034-B63A-4FA4CE809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BC2B2-F9A2-4687-BB55-6891F48EEB34}" type="datetimeFigureOut">
              <a:rPr lang="en-US" smtClean="0"/>
              <a:pPr/>
              <a:t>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74DA2-9605-4034-B63A-4FA4CE809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BC2B2-F9A2-4687-BB55-6891F48EEB34}" type="datetimeFigureOut">
              <a:rPr lang="en-US" smtClean="0"/>
              <a:pPr/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74DA2-9605-4034-B63A-4FA4CE809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2625"/>
            <a:ext cx="7772400" cy="4041775"/>
          </a:xfrm>
        </p:spPr>
        <p:txBody>
          <a:bodyPr>
            <a:normAutofit/>
          </a:bodyPr>
          <a:lstStyle/>
          <a:p>
            <a:r>
              <a:rPr lang="en-US" sz="96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Christ</a:t>
            </a:r>
            <a:br>
              <a:rPr lang="en-US" sz="96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Attitude and Actions</a:t>
            </a:r>
            <a:endParaRPr lang="en-US" sz="6000" b="1" dirty="0">
              <a:ln>
                <a:solidFill>
                  <a:sysClr val="windowText" lastClr="000000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Does This Happen?</a:t>
            </a:r>
            <a:endParaRPr lang="en-US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600200"/>
            <a:ext cx="861060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Expect Suffering</a:t>
            </a:r>
          </a:p>
          <a:p>
            <a:pPr algn="ctr"/>
            <a:endParaRPr lang="en-US" sz="1000" dirty="0" smtClean="0"/>
          </a:p>
          <a:p>
            <a:pPr algn="ctr"/>
            <a:r>
              <a:rPr lang="en-US" sz="40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Belief and Suffering are Our Gifts </a:t>
            </a:r>
          </a:p>
          <a:p>
            <a:pPr algn="ctr"/>
            <a:endParaRPr lang="en-US" sz="1000" b="1" u="sng" dirty="0" smtClean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000" b="1" i="1" u="sng" dirty="0" smtClean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i="1" u="sng" dirty="0" err="1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Charizŏmai</a:t>
            </a:r>
            <a:r>
              <a:rPr lang="en-US" sz="3200" dirty="0" smtClean="0"/>
              <a:t>  </a:t>
            </a:r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to freely grant as a favor</a:t>
            </a:r>
            <a:endParaRPr lang="en-US" sz="105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000" b="1" i="1" dirty="0" smtClean="0">
              <a:ln>
                <a:solidFill>
                  <a:sysClr val="windowText" lastClr="000000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000" b="1" i="1" dirty="0" smtClean="0">
              <a:ln>
                <a:solidFill>
                  <a:sysClr val="windowText" lastClr="000000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b="1" i="1" dirty="0" smtClean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“For to you it has been </a:t>
            </a:r>
            <a:r>
              <a:rPr lang="en-US" sz="36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granted</a:t>
            </a:r>
            <a:r>
              <a:rPr lang="en-US" sz="3600" b="1" i="1" dirty="0" smtClean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 Christ’s sake, not only to believe in Him, but also to suffer for His sake…”</a:t>
            </a:r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(Philippians 1:29)</a:t>
            </a:r>
            <a:endParaRPr lang="en-US" sz="3600" b="1" dirty="0">
              <a:ln>
                <a:solidFill>
                  <a:sysClr val="windowText" lastClr="000000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Then Should We Live?</a:t>
            </a:r>
            <a:endParaRPr lang="en-US" b="1" u="sng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Live like citizens of heaven</a:t>
            </a:r>
          </a:p>
          <a:p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Embrace unity</a:t>
            </a:r>
          </a:p>
          <a:p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Put others before ourselves</a:t>
            </a:r>
          </a:p>
          <a:p>
            <a:pPr lvl="1"/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Eliminate selfishness</a:t>
            </a:r>
          </a:p>
          <a:p>
            <a:pPr lvl="1"/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Embrace </a:t>
            </a:r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humility</a:t>
            </a:r>
          </a:p>
          <a:p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Expect opposition/Do not fear</a:t>
            </a:r>
          </a:p>
          <a:p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Expect suffering/it is our GIFT along with belief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Check Your Attitude</a:t>
            </a:r>
            <a:endParaRPr lang="en-US" sz="5400" b="1" u="sng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915400" cy="52578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Every person has an “attitude”</a:t>
            </a:r>
          </a:p>
          <a:p>
            <a:r>
              <a:rPr lang="en-US" sz="40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NT Greek word for “attitude” is</a:t>
            </a:r>
          </a:p>
          <a:p>
            <a:endParaRPr lang="en-US" sz="1000" b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4400" b="1" u="sng" dirty="0" err="1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Phrŏnĕō</a:t>
            </a:r>
            <a:endParaRPr lang="en-US" sz="4400" b="1" u="sng" dirty="0" smtClean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n-US" sz="1000" b="1" u="sng" dirty="0" smtClean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One’s </a:t>
            </a:r>
            <a:r>
              <a:rPr lang="en-US" sz="40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mental predisposition</a:t>
            </a:r>
            <a:r>
              <a:rPr lang="en-US" sz="40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a certain direction or path </a:t>
            </a:r>
          </a:p>
          <a:p>
            <a:r>
              <a:rPr lang="en-US" sz="40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One’s </a:t>
            </a:r>
            <a:r>
              <a:rPr lang="en-US" sz="40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mindset</a:t>
            </a:r>
          </a:p>
          <a:p>
            <a:endParaRPr lang="en-US" sz="4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sz="54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 this attitude or mind…</a:t>
            </a:r>
            <a:endParaRPr lang="en-US" sz="5400" b="1" u="sng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828800"/>
            <a:ext cx="86106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Paul uses this phrase to introduce how we should conduct ourselves as Christians  </a:t>
            </a:r>
          </a:p>
          <a:p>
            <a:endParaRPr lang="en-US" sz="4000" dirty="0" smtClean="0"/>
          </a:p>
          <a:p>
            <a:pPr algn="ctr"/>
            <a:r>
              <a:rPr lang="en-US" sz="4000" b="1" i="1" dirty="0" smtClean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“Have this </a:t>
            </a:r>
            <a:r>
              <a:rPr lang="en-US" sz="4000" b="1" i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attitude</a:t>
            </a:r>
            <a:r>
              <a:rPr lang="en-US" sz="4000" b="1" i="1" dirty="0" smtClean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yourselves which was also in Christ Jesus….”</a:t>
            </a:r>
            <a:r>
              <a:rPr lang="en-US" sz="4000" dirty="0" smtClean="0"/>
              <a:t>  </a:t>
            </a:r>
          </a:p>
          <a:p>
            <a:pPr algn="ctr"/>
            <a:r>
              <a:rPr lang="en-US" sz="4000" dirty="0" smtClean="0"/>
              <a:t>(Philippians 2:5)</a:t>
            </a:r>
          </a:p>
          <a:p>
            <a:pPr algn="ctr"/>
            <a:endParaRPr lang="en-US" sz="32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 this attitude or mind…</a:t>
            </a:r>
            <a:endParaRPr lang="en-US" sz="5400" dirty="0"/>
          </a:p>
        </p:txBody>
      </p:sp>
      <p:sp>
        <p:nvSpPr>
          <p:cNvPr id="3" name="Rectangle 2"/>
          <p:cNvSpPr/>
          <p:nvPr/>
        </p:nvSpPr>
        <p:spPr>
          <a:xfrm>
            <a:off x="533400" y="1524000"/>
            <a:ext cx="815340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Paul then provides our ultimate example of this attitude:</a:t>
            </a:r>
            <a:r>
              <a:rPr lang="en-US" sz="60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0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</a:t>
            </a:r>
          </a:p>
          <a:p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Font typeface="Arial" pitchFamily="34" charset="0"/>
              <a:buChar char="•"/>
            </a:pPr>
            <a:r>
              <a:rPr lang="en-US" sz="40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He </a:t>
            </a:r>
            <a:r>
              <a:rPr lang="en-US" sz="40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humbled</a:t>
            </a:r>
            <a:r>
              <a:rPr lang="en-US" sz="40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Himself</a:t>
            </a:r>
          </a:p>
          <a:p>
            <a:pPr lvl="1"/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Font typeface="Arial" pitchFamily="34" charset="0"/>
              <a:buChar char="•"/>
            </a:pPr>
            <a:r>
              <a:rPr lang="en-US" sz="40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He </a:t>
            </a:r>
            <a:r>
              <a:rPr lang="en-US" sz="40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emptied</a:t>
            </a:r>
            <a:r>
              <a:rPr lang="en-US" sz="40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Himself</a:t>
            </a:r>
          </a:p>
          <a:p>
            <a:pPr lvl="1">
              <a:buFont typeface="Arial" pitchFamily="34" charset="0"/>
              <a:buChar char="•"/>
            </a:pPr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Font typeface="Arial" pitchFamily="34" charset="0"/>
              <a:buChar char="•"/>
            </a:pPr>
            <a:r>
              <a:rPr lang="en-US" sz="40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He </a:t>
            </a:r>
            <a:r>
              <a:rPr lang="en-US" sz="40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became a slave</a:t>
            </a:r>
            <a:r>
              <a:rPr lang="en-US" sz="40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God</a:t>
            </a:r>
          </a:p>
          <a:p>
            <a:pPr lvl="1">
              <a:buFont typeface="Arial" pitchFamily="34" charset="0"/>
              <a:buChar char="•"/>
            </a:pPr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Font typeface="Arial" pitchFamily="34" charset="0"/>
              <a:buChar char="•"/>
            </a:pPr>
            <a:r>
              <a:rPr lang="en-US" sz="40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He </a:t>
            </a:r>
            <a:r>
              <a:rPr lang="en-US" sz="40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obeyed</a:t>
            </a:r>
            <a:r>
              <a:rPr lang="en-US" sz="40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God even unto death</a:t>
            </a:r>
          </a:p>
          <a:p>
            <a:pPr lvl="1">
              <a:buFont typeface="Arial" pitchFamily="34" charset="0"/>
              <a:buChar char="•"/>
            </a:pPr>
            <a:endParaRPr lang="en-US" sz="10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685800"/>
            <a:ext cx="83058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smtClean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“Truly, truly I say to you, unless a grain of wheat falls into the earth and dies ,it remains by itself alone; but if it dies it bears much fruit.“ </a:t>
            </a:r>
            <a:r>
              <a:rPr lang="en-US" sz="3200" dirty="0" smtClean="0"/>
              <a:t>(John12:24)</a:t>
            </a:r>
          </a:p>
          <a:p>
            <a:endParaRPr lang="en-US" sz="1000" dirty="0" smtClean="0"/>
          </a:p>
          <a:p>
            <a:pPr algn="ctr"/>
            <a:r>
              <a:rPr lang="en-US" sz="3200" b="1" i="1" dirty="0" smtClean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“If anyone wishes to come after Me,, let him deny himself, and take up his cross, and follow Me.”</a:t>
            </a:r>
            <a:r>
              <a:rPr lang="en-US" sz="3200" dirty="0" smtClean="0"/>
              <a:t>  (Mark 8:34) </a:t>
            </a:r>
          </a:p>
          <a:p>
            <a:pPr algn="ctr"/>
            <a:endParaRPr lang="en-US" sz="1000" dirty="0" smtClean="0"/>
          </a:p>
          <a:p>
            <a:pPr algn="ctr"/>
            <a:r>
              <a:rPr lang="en-US" sz="3200" b="1" i="1" dirty="0" smtClean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“For this finds favor, if for the sake of conscience toward God a man bears up under sorrows when suffering unjustly.”  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 Peter 2:29)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1524000"/>
            <a:ext cx="8763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“Only conduct yourselves in a manner worthy of the gospel  of Christ; so that… I may hear of you that you are </a:t>
            </a:r>
            <a:r>
              <a:rPr lang="en-US" sz="44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standing firm</a:t>
            </a:r>
            <a:r>
              <a:rPr lang="en-US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</a:t>
            </a:r>
            <a:r>
              <a:rPr lang="en-US" sz="44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spirit</a:t>
            </a:r>
            <a:r>
              <a:rPr lang="en-US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with </a:t>
            </a:r>
            <a:r>
              <a:rPr lang="en-US" sz="44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mind</a:t>
            </a:r>
            <a:r>
              <a:rPr lang="en-US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striving together</a:t>
            </a:r>
            <a:r>
              <a:rPr lang="en-US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 the faith of the gospel…”  </a:t>
            </a:r>
            <a:r>
              <a:rPr lang="en-US" sz="4400" b="1" dirty="0" smtClean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(Philippians 1:27)</a:t>
            </a:r>
            <a:r>
              <a:rPr lang="en-US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en-US" sz="44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Paul’s Direction</a:t>
            </a:r>
            <a:endParaRPr lang="en-US" sz="5400" b="1" u="sng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923633"/>
            <a:ext cx="82296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“Make my joy complete by being of the </a:t>
            </a:r>
            <a:r>
              <a:rPr lang="en-US" sz="44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same mind</a:t>
            </a:r>
            <a:r>
              <a:rPr lang="en-US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maintaining the </a:t>
            </a:r>
            <a:r>
              <a:rPr lang="en-US" sz="44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same love</a:t>
            </a:r>
            <a:r>
              <a:rPr lang="en-US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44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united in spirit</a:t>
            </a:r>
            <a:r>
              <a:rPr lang="en-US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intent on </a:t>
            </a:r>
            <a:r>
              <a:rPr lang="en-US" sz="44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purpose</a:t>
            </a:r>
            <a:r>
              <a:rPr lang="en-US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 </a:t>
            </a:r>
            <a:r>
              <a:rPr lang="en-US" sz="4400" b="1" dirty="0" smtClean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(Philippians 2:2)</a:t>
            </a:r>
            <a:r>
              <a:rPr lang="en-US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en-US" sz="44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Paul’s Direction</a:t>
            </a:r>
            <a:endParaRPr lang="en-US" sz="5400" b="1" u="sng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Paul’s Direction</a:t>
            </a:r>
            <a:endParaRPr lang="en-US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676400"/>
            <a:ext cx="80010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as Jesus’ church are told:</a:t>
            </a:r>
          </a:p>
          <a:p>
            <a:pPr algn="ctr"/>
            <a:endParaRPr lang="en-US" sz="2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60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 Firm</a:t>
            </a:r>
          </a:p>
          <a:p>
            <a:pPr algn="ctr"/>
            <a:r>
              <a:rPr lang="en-US" sz="60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 </a:t>
            </a:r>
            <a:r>
              <a:rPr lang="en-US" sz="60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Together</a:t>
            </a:r>
            <a:endParaRPr lang="en-US" sz="6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60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Unified</a:t>
            </a:r>
            <a:endParaRPr lang="en-US" sz="60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Do We Do This?</a:t>
            </a:r>
            <a:endParaRPr lang="en-US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219200"/>
            <a:ext cx="861060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000" dirty="0" smtClean="0"/>
          </a:p>
          <a:p>
            <a:pPr algn="ctr"/>
            <a:r>
              <a:rPr lang="en-US" sz="48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Live Like Citizens of Heaven</a:t>
            </a:r>
          </a:p>
          <a:p>
            <a:pPr algn="ctr"/>
            <a:endParaRPr lang="en-US" sz="1000" b="1" u="sng" dirty="0" smtClean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000" b="1" i="1" u="sng" dirty="0" smtClean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b="1" i="1" u="sng" dirty="0" err="1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politeuomai</a:t>
            </a:r>
            <a:r>
              <a:rPr lang="en-US" sz="3600" dirty="0" smtClean="0"/>
              <a:t>  </a:t>
            </a:r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to live and behave as a citizen.  In our case it is a metaphor for our behavior as it aligns with that of the heavenly community to which we belong.</a:t>
            </a:r>
          </a:p>
          <a:p>
            <a:pPr algn="ctr"/>
            <a:endParaRPr lang="en-US" sz="3200" b="1" i="1" dirty="0" smtClean="0">
              <a:ln>
                <a:solidFill>
                  <a:sysClr val="windowText" lastClr="000000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3200" b="1" i="1" dirty="0" smtClean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“Only </a:t>
            </a:r>
            <a:r>
              <a:rPr lang="en-US" sz="3200" b="1" i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conduct</a:t>
            </a:r>
            <a:r>
              <a:rPr lang="en-US" sz="3200" b="1" i="1" dirty="0" smtClean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yourselves in a manner worthy  of the gospel of Christ…” </a:t>
            </a:r>
            <a:r>
              <a:rPr lang="en-US" sz="3200" b="1" dirty="0" smtClean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(Philippians 1:27)</a:t>
            </a:r>
          </a:p>
          <a:p>
            <a:endParaRPr lang="en-US" sz="32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sz="54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Do We Do This?</a:t>
            </a:r>
            <a:endParaRPr lang="en-US" sz="5400" b="1" u="sng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447800"/>
            <a:ext cx="88392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Embrace Oneness – Unity of</a:t>
            </a:r>
          </a:p>
          <a:p>
            <a:pPr algn="ctr"/>
            <a:endParaRPr lang="en-US" sz="2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Spirit		</a:t>
            </a:r>
            <a:r>
              <a:rPr lang="en-US" sz="4400" b="1" i="1" dirty="0" err="1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pnĕuma</a:t>
            </a:r>
            <a:r>
              <a:rPr lang="en-US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disposition</a:t>
            </a:r>
          </a:p>
          <a:p>
            <a:r>
              <a:rPr lang="en-US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Mind		</a:t>
            </a:r>
            <a:r>
              <a:rPr lang="en-US" sz="4400" b="1" i="1" dirty="0" err="1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phrŏnĕō</a:t>
            </a:r>
            <a:r>
              <a:rPr lang="en-US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mindset</a:t>
            </a:r>
          </a:p>
          <a:p>
            <a:r>
              <a:rPr lang="en-US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Mind 		</a:t>
            </a:r>
            <a:r>
              <a:rPr lang="en-US" sz="4400" b="1" i="1" dirty="0" err="1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psuchē</a:t>
            </a:r>
            <a:r>
              <a:rPr lang="en-US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soul</a:t>
            </a:r>
          </a:p>
          <a:p>
            <a:r>
              <a:rPr lang="en-US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		</a:t>
            </a:r>
            <a:r>
              <a:rPr lang="en-US" sz="4400" b="1" i="1" dirty="0" err="1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agapē</a:t>
            </a:r>
            <a:r>
              <a:rPr lang="en-US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	benevolence</a:t>
            </a:r>
          </a:p>
          <a:p>
            <a:r>
              <a:rPr lang="en-US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Purpose   </a:t>
            </a:r>
            <a:r>
              <a:rPr lang="en-US" sz="4400" b="1" i="1" dirty="0" err="1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sumpsuchŏs</a:t>
            </a:r>
            <a:r>
              <a:rPr lang="en-US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like-minded</a:t>
            </a:r>
            <a:endParaRPr lang="en-US" sz="44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Do We Do This?</a:t>
            </a:r>
            <a:endParaRPr lang="en-US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600200"/>
            <a:ext cx="79248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Put Others Before Our Selves</a:t>
            </a:r>
          </a:p>
          <a:p>
            <a:pPr algn="ctr"/>
            <a:endParaRPr lang="en-US" sz="1000" dirty="0" smtClean="0"/>
          </a:p>
          <a:p>
            <a:pPr algn="ctr"/>
            <a:r>
              <a:rPr lang="en-US" sz="40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Eliminate </a:t>
            </a:r>
          </a:p>
          <a:p>
            <a:pPr algn="ctr"/>
            <a:endParaRPr lang="en-US" sz="1000" b="1" u="sng" dirty="0" smtClean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i="1" u="sng" dirty="0" err="1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ĕrithĕia</a:t>
            </a:r>
            <a:r>
              <a:rPr lang="en-US" sz="3200" dirty="0" smtClean="0"/>
              <a:t>  </a:t>
            </a:r>
            <a:r>
              <a:rPr lang="en-US" sz="32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US" sz="32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(selfishness) self-will </a:t>
            </a:r>
            <a:r>
              <a:rPr lang="en-US" sz="32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breeds factions, intrigue and contention</a:t>
            </a:r>
          </a:p>
          <a:p>
            <a:endParaRPr lang="en-US" sz="3200" dirty="0" smtClean="0"/>
          </a:p>
          <a:p>
            <a:r>
              <a:rPr lang="en-US" sz="4000" b="1" i="1" u="sng" dirty="0" err="1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kĕnŏdŏxia</a:t>
            </a:r>
            <a:r>
              <a:rPr lang="en-US" sz="3200" dirty="0" smtClean="0"/>
              <a:t> </a:t>
            </a:r>
            <a:r>
              <a:rPr lang="en-US" sz="32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en-US" sz="32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(empty conceit) groundless </a:t>
            </a:r>
            <a:r>
              <a:rPr lang="en-US" sz="32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self-esteem, self-conceit </a:t>
            </a:r>
            <a:endParaRPr lang="en-US" sz="32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Does This Happen?</a:t>
            </a:r>
            <a:endParaRPr lang="en-US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371600"/>
            <a:ext cx="79248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Put Others Before Our Selves</a:t>
            </a:r>
          </a:p>
          <a:p>
            <a:pPr algn="ctr"/>
            <a:endParaRPr lang="en-US" sz="1000" dirty="0" smtClean="0"/>
          </a:p>
          <a:p>
            <a:pPr algn="ctr"/>
            <a:r>
              <a:rPr lang="en-US" sz="40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Embrace </a:t>
            </a:r>
          </a:p>
          <a:p>
            <a:pPr algn="ctr"/>
            <a:endParaRPr lang="en-US" sz="1000" b="1" u="sng" dirty="0" smtClean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i="1" u="sng" dirty="0" err="1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tapĕinŏphrŏsunĕ</a:t>
            </a:r>
            <a:r>
              <a:rPr lang="en-US" sz="3200" dirty="0" smtClean="0"/>
              <a:t>  </a:t>
            </a:r>
            <a:r>
              <a:rPr lang="en-US" sz="32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humbleness </a:t>
            </a:r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mind, humility, modesty, lowliness.</a:t>
            </a:r>
            <a:endParaRPr lang="en-US" sz="1000" dirty="0" smtClean="0"/>
          </a:p>
          <a:p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Recognizing  ourselves as small and without importance.  I am nothing; God is everything.   All that I am, have , and receive is from God.</a:t>
            </a:r>
            <a:endParaRPr lang="en-US" sz="36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Does This Happen?</a:t>
            </a:r>
            <a:endParaRPr lang="en-US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600200"/>
            <a:ext cx="8610600" cy="47474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Expect Opposition</a:t>
            </a:r>
          </a:p>
          <a:p>
            <a:pPr algn="ctr"/>
            <a:endParaRPr lang="en-US" sz="1000" dirty="0" smtClean="0"/>
          </a:p>
          <a:p>
            <a:pPr algn="ctr"/>
            <a:r>
              <a:rPr lang="en-US" sz="40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at Peace – In No Way Be Alarmed </a:t>
            </a:r>
          </a:p>
          <a:p>
            <a:pPr algn="ctr"/>
            <a:endParaRPr lang="en-US" sz="1000" b="1" u="sng" dirty="0" smtClean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i="1" u="sng" dirty="0" err="1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ptúro</a:t>
            </a:r>
            <a:r>
              <a:rPr lang="en-US" sz="3200" dirty="0" smtClean="0"/>
              <a:t>  </a:t>
            </a:r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to be terrified, agitated with fear</a:t>
            </a:r>
          </a:p>
          <a:p>
            <a:endParaRPr lang="en-US" sz="105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Opposition to Christ is a sign of  </a:t>
            </a:r>
            <a:r>
              <a:rPr lang="en-US" sz="3600" b="1" u="sng" dirty="0" err="1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apōlĕia</a:t>
            </a:r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loss, ruin and destruction for those who oppose him; but for us who embrace Christ He is our salvation</a:t>
            </a:r>
            <a:endParaRPr lang="en-US" sz="36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</TotalTime>
  <Words>603</Words>
  <Application>Microsoft Office PowerPoint</Application>
  <PresentationFormat>On-screen Show (4:3)</PresentationFormat>
  <Paragraphs>97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Jesus Christ Attitude and Actions</vt:lpstr>
      <vt:lpstr>Paul’s Direction</vt:lpstr>
      <vt:lpstr>Paul’s Direction</vt:lpstr>
      <vt:lpstr>Paul’s Direction</vt:lpstr>
      <vt:lpstr>How Do We Do This?</vt:lpstr>
      <vt:lpstr>How Do We Do This?</vt:lpstr>
      <vt:lpstr>How Do We Do This?</vt:lpstr>
      <vt:lpstr>How Does This Happen?</vt:lpstr>
      <vt:lpstr>How Does This Happen?</vt:lpstr>
      <vt:lpstr>How Does This Happen?</vt:lpstr>
      <vt:lpstr>How Then Should We Live?</vt:lpstr>
      <vt:lpstr>Check Your Attitude</vt:lpstr>
      <vt:lpstr>Have this attitude or mind…</vt:lpstr>
      <vt:lpstr>Have this attitude or mind…</vt:lpstr>
      <vt:lpstr>Slide 15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 Christ Attitudes and Actions</dc:title>
  <dc:creator>Travis M Phillips</dc:creator>
  <cp:lastModifiedBy>Travis M Phillips</cp:lastModifiedBy>
  <cp:revision>70</cp:revision>
  <dcterms:created xsi:type="dcterms:W3CDTF">2024-01-18T15:58:55Z</dcterms:created>
  <dcterms:modified xsi:type="dcterms:W3CDTF">2024-01-21T12:58:07Z</dcterms:modified>
</cp:coreProperties>
</file>